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30"/>
  </p:notesMasterIdLst>
  <p:handoutMasterIdLst>
    <p:handoutMasterId r:id="rId31"/>
  </p:handoutMasterIdLst>
  <p:sldIdLst>
    <p:sldId id="256" r:id="rId3"/>
    <p:sldId id="500" r:id="rId4"/>
    <p:sldId id="669" r:id="rId5"/>
    <p:sldId id="516" r:id="rId6"/>
    <p:sldId id="446" r:id="rId7"/>
    <p:sldId id="767" r:id="rId8"/>
    <p:sldId id="526" r:id="rId9"/>
    <p:sldId id="768" r:id="rId10"/>
    <p:sldId id="569" r:id="rId11"/>
    <p:sldId id="517" r:id="rId12"/>
    <p:sldId id="584" r:id="rId13"/>
    <p:sldId id="663" r:id="rId14"/>
    <p:sldId id="764" r:id="rId15"/>
    <p:sldId id="766" r:id="rId16"/>
    <p:sldId id="769" r:id="rId17"/>
    <p:sldId id="672" r:id="rId18"/>
    <p:sldId id="574" r:id="rId19"/>
    <p:sldId id="681" r:id="rId20"/>
    <p:sldId id="406" r:id="rId21"/>
    <p:sldId id="670" r:id="rId22"/>
    <p:sldId id="668" r:id="rId23"/>
    <p:sldId id="682" r:id="rId24"/>
    <p:sldId id="771" r:id="rId25"/>
    <p:sldId id="674" r:id="rId26"/>
    <p:sldId id="770" r:id="rId27"/>
    <p:sldId id="772" r:id="rId28"/>
    <p:sldId id="773" r:id="rId29"/>
  </p:sldIdLst>
  <p:sldSz cx="9144000" cy="6858000" type="screen4x3"/>
  <p:notesSz cx="6858000" cy="92964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0" autoAdjust="0"/>
    <p:restoredTop sz="82022" autoAdjust="0"/>
  </p:normalViewPr>
  <p:slideViewPr>
    <p:cSldViewPr>
      <p:cViewPr varScale="1">
        <p:scale>
          <a:sx n="96" d="100"/>
          <a:sy n="96" d="100"/>
        </p:scale>
        <p:origin x="199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A49151-2F23-4512-B74B-5A601A928EC1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13BF4E-CB91-4B66-B58D-CFADF0EAF1B7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AECFBB09-D6B9-4276-8609-5D9380088F0E}" type="parTrans" cxnId="{BD3AADE5-3D35-4D71-9CC9-53B2FC8CBD5A}">
      <dgm:prSet/>
      <dgm:spPr/>
      <dgm:t>
        <a:bodyPr/>
        <a:lstStyle/>
        <a:p>
          <a:endParaRPr lang="en-US"/>
        </a:p>
      </dgm:t>
    </dgm:pt>
    <dgm:pt modelId="{2F10316D-08D4-4895-9D87-7C688C5100A4}" type="sibTrans" cxnId="{BD3AADE5-3D35-4D71-9CC9-53B2FC8CBD5A}">
      <dgm:prSet/>
      <dgm:spPr/>
      <dgm:t>
        <a:bodyPr/>
        <a:lstStyle/>
        <a:p>
          <a:endParaRPr lang="en-US"/>
        </a:p>
      </dgm:t>
    </dgm:pt>
    <dgm:pt modelId="{273589FA-FD0E-4A88-9769-5B93CB56282B}">
      <dgm:prSet phldrT="[Text]" custT="1"/>
      <dgm:spPr/>
      <dgm:t>
        <a:bodyPr/>
        <a:lstStyle/>
        <a:p>
          <a:r>
            <a:rPr lang="en-US" sz="1400" dirty="0"/>
            <a:t>Process</a:t>
          </a:r>
          <a:endParaRPr lang="en-US" sz="2300" dirty="0"/>
        </a:p>
      </dgm:t>
    </dgm:pt>
    <dgm:pt modelId="{FBC93B00-B9A3-4408-B047-8761945416F1}" type="parTrans" cxnId="{46CAA653-9411-4180-9C93-358A7756EF4F}">
      <dgm:prSet/>
      <dgm:spPr/>
      <dgm:t>
        <a:bodyPr/>
        <a:lstStyle/>
        <a:p>
          <a:endParaRPr lang="en-US"/>
        </a:p>
      </dgm:t>
    </dgm:pt>
    <dgm:pt modelId="{53A32CB9-F44B-4656-AFF1-F5FB6D007A81}" type="sibTrans" cxnId="{46CAA653-9411-4180-9C93-358A7756EF4F}">
      <dgm:prSet/>
      <dgm:spPr/>
      <dgm:t>
        <a:bodyPr/>
        <a:lstStyle/>
        <a:p>
          <a:endParaRPr lang="en-US"/>
        </a:p>
      </dgm:t>
    </dgm:pt>
    <dgm:pt modelId="{BCEBD621-7A27-4046-A534-34E0E9F9B69E}">
      <dgm:prSet phldrT="[Text]"/>
      <dgm:spPr/>
      <dgm:t>
        <a:bodyPr/>
        <a:lstStyle/>
        <a:p>
          <a:r>
            <a:rPr lang="en-US" dirty="0"/>
            <a:t>Information</a:t>
          </a:r>
        </a:p>
      </dgm:t>
    </dgm:pt>
    <dgm:pt modelId="{CFFF5220-3D03-424F-AF85-5935E6F76F75}" type="parTrans" cxnId="{2B43D965-8737-48E7-9BAD-62F3152202EA}">
      <dgm:prSet/>
      <dgm:spPr/>
      <dgm:t>
        <a:bodyPr/>
        <a:lstStyle/>
        <a:p>
          <a:endParaRPr lang="en-US"/>
        </a:p>
      </dgm:t>
    </dgm:pt>
    <dgm:pt modelId="{C5D02CD7-D68E-45A2-A0FB-1E1F060C2548}" type="sibTrans" cxnId="{2B43D965-8737-48E7-9BAD-62F3152202EA}">
      <dgm:prSet/>
      <dgm:spPr/>
      <dgm:t>
        <a:bodyPr/>
        <a:lstStyle/>
        <a:p>
          <a:endParaRPr lang="en-US"/>
        </a:p>
      </dgm:t>
    </dgm:pt>
    <dgm:pt modelId="{EB01D370-DE62-48D0-AEE7-D45270D947F9}">
      <dgm:prSet phldrT="[Text]" custT="1"/>
      <dgm:spPr/>
      <dgm:t>
        <a:bodyPr/>
        <a:lstStyle/>
        <a:p>
          <a:r>
            <a:rPr lang="en-US" sz="1400" dirty="0"/>
            <a:t>Process</a:t>
          </a:r>
          <a:endParaRPr lang="en-US" sz="2300" dirty="0"/>
        </a:p>
      </dgm:t>
    </dgm:pt>
    <dgm:pt modelId="{EBD89AC5-6DD4-45A8-97E6-E482AD2C9AF7}" type="parTrans" cxnId="{56DAFB6E-0309-496C-A3E6-EFC73AB41619}">
      <dgm:prSet/>
      <dgm:spPr/>
      <dgm:t>
        <a:bodyPr/>
        <a:lstStyle/>
        <a:p>
          <a:endParaRPr lang="en-US"/>
        </a:p>
      </dgm:t>
    </dgm:pt>
    <dgm:pt modelId="{A98EB4C7-93E1-4FB4-A47A-01BF7859F85D}" type="sibTrans" cxnId="{56DAFB6E-0309-496C-A3E6-EFC73AB41619}">
      <dgm:prSet/>
      <dgm:spPr/>
      <dgm:t>
        <a:bodyPr/>
        <a:lstStyle/>
        <a:p>
          <a:endParaRPr lang="en-US"/>
        </a:p>
      </dgm:t>
    </dgm:pt>
    <dgm:pt modelId="{4D379B4E-EF3B-436E-B263-1445E820CE34}">
      <dgm:prSet phldrT="[Text]"/>
      <dgm:spPr/>
      <dgm:t>
        <a:bodyPr/>
        <a:lstStyle/>
        <a:p>
          <a:r>
            <a:rPr lang="en-US" dirty="0"/>
            <a:t>Knowledge</a:t>
          </a:r>
        </a:p>
      </dgm:t>
    </dgm:pt>
    <dgm:pt modelId="{29FF22D4-5D44-45B1-AEE8-9702EA5EAF88}" type="parTrans" cxnId="{ED02EE30-DA8D-4A99-921F-D482B786FEF8}">
      <dgm:prSet/>
      <dgm:spPr/>
      <dgm:t>
        <a:bodyPr/>
        <a:lstStyle/>
        <a:p>
          <a:endParaRPr lang="en-US"/>
        </a:p>
      </dgm:t>
    </dgm:pt>
    <dgm:pt modelId="{4DFA0A46-53AE-4C46-8F68-F1D2A71208A1}" type="sibTrans" cxnId="{ED02EE30-DA8D-4A99-921F-D482B786FEF8}">
      <dgm:prSet/>
      <dgm:spPr/>
      <dgm:t>
        <a:bodyPr/>
        <a:lstStyle/>
        <a:p>
          <a:endParaRPr lang="en-US"/>
        </a:p>
      </dgm:t>
    </dgm:pt>
    <dgm:pt modelId="{4863368A-9E72-4EC4-B163-46037FDE4130}" type="pres">
      <dgm:prSet presAssocID="{85A49151-2F23-4512-B74B-5A601A928EC1}" presName="theList" presStyleCnt="0">
        <dgm:presLayoutVars>
          <dgm:dir/>
          <dgm:animLvl val="lvl"/>
          <dgm:resizeHandles val="exact"/>
        </dgm:presLayoutVars>
      </dgm:prSet>
      <dgm:spPr/>
    </dgm:pt>
    <dgm:pt modelId="{A1CCB5BC-2D56-4787-AA70-328420962C7A}" type="pres">
      <dgm:prSet presAssocID="{F313BF4E-CB91-4B66-B58D-CFADF0EAF1B7}" presName="compNode" presStyleCnt="0"/>
      <dgm:spPr/>
    </dgm:pt>
    <dgm:pt modelId="{2460F2F6-45D8-469E-A264-2789353734E9}" type="pres">
      <dgm:prSet presAssocID="{F313BF4E-CB91-4B66-B58D-CFADF0EAF1B7}" presName="noGeometry" presStyleCnt="0"/>
      <dgm:spPr/>
    </dgm:pt>
    <dgm:pt modelId="{AB1D6395-1C3E-4517-9AF0-98AEA54D56F8}" type="pres">
      <dgm:prSet presAssocID="{F313BF4E-CB91-4B66-B58D-CFADF0EAF1B7}" presName="childTextVisible" presStyleLbl="bgAccFollowNode1" presStyleIdx="0" presStyleCnt="3" custScaleY="40675">
        <dgm:presLayoutVars>
          <dgm:bulletEnabled val="1"/>
        </dgm:presLayoutVars>
      </dgm:prSet>
      <dgm:spPr/>
    </dgm:pt>
    <dgm:pt modelId="{D2BCB082-C0EA-4F69-8694-9AC5086D4371}" type="pres">
      <dgm:prSet presAssocID="{F313BF4E-CB91-4B66-B58D-CFADF0EAF1B7}" presName="childTextHidden" presStyleLbl="bgAccFollowNode1" presStyleIdx="0" presStyleCnt="3"/>
      <dgm:spPr/>
    </dgm:pt>
    <dgm:pt modelId="{6D2EA11E-2998-4372-8A57-676BD42942D6}" type="pres">
      <dgm:prSet presAssocID="{F313BF4E-CB91-4B66-B58D-CFADF0EAF1B7}" presName="parentText" presStyleLbl="node1" presStyleIdx="0" presStyleCnt="3" custScaleX="132951" custScaleY="137413">
        <dgm:presLayoutVars>
          <dgm:chMax val="1"/>
          <dgm:bulletEnabled val="1"/>
        </dgm:presLayoutVars>
      </dgm:prSet>
      <dgm:spPr/>
    </dgm:pt>
    <dgm:pt modelId="{66B27279-A93D-431A-9F4B-BCFC93003601}" type="pres">
      <dgm:prSet presAssocID="{F313BF4E-CB91-4B66-B58D-CFADF0EAF1B7}" presName="aSpace" presStyleCnt="0"/>
      <dgm:spPr/>
    </dgm:pt>
    <dgm:pt modelId="{A955A74B-30C0-4009-B22B-F9512693AB3A}" type="pres">
      <dgm:prSet presAssocID="{BCEBD621-7A27-4046-A534-34E0E9F9B69E}" presName="compNode" presStyleCnt="0"/>
      <dgm:spPr/>
    </dgm:pt>
    <dgm:pt modelId="{B472574E-C45E-4E19-8813-254E3A30AE01}" type="pres">
      <dgm:prSet presAssocID="{BCEBD621-7A27-4046-A534-34E0E9F9B69E}" presName="noGeometry" presStyleCnt="0"/>
      <dgm:spPr/>
    </dgm:pt>
    <dgm:pt modelId="{F77A1F38-D52E-49EA-81DC-BC4B172ECBA6}" type="pres">
      <dgm:prSet presAssocID="{BCEBD621-7A27-4046-A534-34E0E9F9B69E}" presName="childTextVisible" presStyleLbl="bgAccFollowNode1" presStyleIdx="1" presStyleCnt="3" custScaleY="40675">
        <dgm:presLayoutVars>
          <dgm:bulletEnabled val="1"/>
        </dgm:presLayoutVars>
      </dgm:prSet>
      <dgm:spPr/>
    </dgm:pt>
    <dgm:pt modelId="{A2B38E70-061A-4EA4-89DE-917BB4F07BBC}" type="pres">
      <dgm:prSet presAssocID="{BCEBD621-7A27-4046-A534-34E0E9F9B69E}" presName="childTextHidden" presStyleLbl="bgAccFollowNode1" presStyleIdx="1" presStyleCnt="3"/>
      <dgm:spPr/>
    </dgm:pt>
    <dgm:pt modelId="{00F3968E-C3B0-4E3A-BC45-51EBC6754A80}" type="pres">
      <dgm:prSet presAssocID="{BCEBD621-7A27-4046-A534-34E0E9F9B69E}" presName="parentText" presStyleLbl="node1" presStyleIdx="1" presStyleCnt="3" custScaleX="132951" custScaleY="137413">
        <dgm:presLayoutVars>
          <dgm:chMax val="1"/>
          <dgm:bulletEnabled val="1"/>
        </dgm:presLayoutVars>
      </dgm:prSet>
      <dgm:spPr/>
    </dgm:pt>
    <dgm:pt modelId="{B071BB2F-B1B8-417A-B609-761343A778CA}" type="pres">
      <dgm:prSet presAssocID="{BCEBD621-7A27-4046-A534-34E0E9F9B69E}" presName="aSpace" presStyleCnt="0"/>
      <dgm:spPr/>
    </dgm:pt>
    <dgm:pt modelId="{F8E9BBBA-7722-4F26-B9F0-FD6A6B35ED97}" type="pres">
      <dgm:prSet presAssocID="{4D379B4E-EF3B-436E-B263-1445E820CE34}" presName="compNode" presStyleCnt="0"/>
      <dgm:spPr/>
    </dgm:pt>
    <dgm:pt modelId="{583BA616-49EC-4733-A8B7-FDB8D2953247}" type="pres">
      <dgm:prSet presAssocID="{4D379B4E-EF3B-436E-B263-1445E820CE34}" presName="noGeometry" presStyleCnt="0"/>
      <dgm:spPr/>
    </dgm:pt>
    <dgm:pt modelId="{D1047C85-AAA5-419B-B193-0E0D34CD2464}" type="pres">
      <dgm:prSet presAssocID="{4D379B4E-EF3B-436E-B263-1445E820CE34}" presName="childTextVisible" presStyleLbl="bgAccFollowNode1" presStyleIdx="2" presStyleCnt="3" custFlipVert="1" custScaleY="3698">
        <dgm:presLayoutVars>
          <dgm:bulletEnabled val="1"/>
        </dgm:presLayoutVars>
      </dgm:prSet>
      <dgm:spPr/>
    </dgm:pt>
    <dgm:pt modelId="{79ABAB70-7EAF-49CC-8D4F-E38E1AFAD54E}" type="pres">
      <dgm:prSet presAssocID="{4D379B4E-EF3B-436E-B263-1445E820CE34}" presName="childTextHidden" presStyleLbl="bgAccFollowNode1" presStyleIdx="2" presStyleCnt="3"/>
      <dgm:spPr/>
    </dgm:pt>
    <dgm:pt modelId="{B7270313-4104-4BC5-9646-88DAA7090B7A}" type="pres">
      <dgm:prSet presAssocID="{4D379B4E-EF3B-436E-B263-1445E820CE34}" presName="parentText" presStyleLbl="node1" presStyleIdx="2" presStyleCnt="3" custScaleX="132951" custScaleY="137413">
        <dgm:presLayoutVars>
          <dgm:chMax val="1"/>
          <dgm:bulletEnabled val="1"/>
        </dgm:presLayoutVars>
      </dgm:prSet>
      <dgm:spPr/>
    </dgm:pt>
  </dgm:ptLst>
  <dgm:cxnLst>
    <dgm:cxn modelId="{ED02EE30-DA8D-4A99-921F-D482B786FEF8}" srcId="{85A49151-2F23-4512-B74B-5A601A928EC1}" destId="{4D379B4E-EF3B-436E-B263-1445E820CE34}" srcOrd="2" destOrd="0" parTransId="{29FF22D4-5D44-45B1-AEE8-9702EA5EAF88}" sibTransId="{4DFA0A46-53AE-4C46-8F68-F1D2A71208A1}"/>
    <dgm:cxn modelId="{46CAA653-9411-4180-9C93-358A7756EF4F}" srcId="{F313BF4E-CB91-4B66-B58D-CFADF0EAF1B7}" destId="{273589FA-FD0E-4A88-9769-5B93CB56282B}" srcOrd="0" destOrd="0" parTransId="{FBC93B00-B9A3-4408-B047-8761945416F1}" sibTransId="{53A32CB9-F44B-4656-AFF1-F5FB6D007A81}"/>
    <dgm:cxn modelId="{98ED765A-573B-4713-B4D2-FD24F4068CE3}" type="presOf" srcId="{85A49151-2F23-4512-B74B-5A601A928EC1}" destId="{4863368A-9E72-4EC4-B163-46037FDE4130}" srcOrd="0" destOrd="0" presId="urn:microsoft.com/office/officeart/2005/8/layout/hProcess6"/>
    <dgm:cxn modelId="{2B43D965-8737-48E7-9BAD-62F3152202EA}" srcId="{85A49151-2F23-4512-B74B-5A601A928EC1}" destId="{BCEBD621-7A27-4046-A534-34E0E9F9B69E}" srcOrd="1" destOrd="0" parTransId="{CFFF5220-3D03-424F-AF85-5935E6F76F75}" sibTransId="{C5D02CD7-D68E-45A2-A0FB-1E1F060C2548}"/>
    <dgm:cxn modelId="{56DAFB6E-0309-496C-A3E6-EFC73AB41619}" srcId="{BCEBD621-7A27-4046-A534-34E0E9F9B69E}" destId="{EB01D370-DE62-48D0-AEE7-D45270D947F9}" srcOrd="0" destOrd="0" parTransId="{EBD89AC5-6DD4-45A8-97E6-E482AD2C9AF7}" sibTransId="{A98EB4C7-93E1-4FB4-A47A-01BF7859F85D}"/>
    <dgm:cxn modelId="{90B60472-AE7A-4491-8137-3CE1BE5AAE45}" type="presOf" srcId="{273589FA-FD0E-4A88-9769-5B93CB56282B}" destId="{D2BCB082-C0EA-4F69-8694-9AC5086D4371}" srcOrd="1" destOrd="0" presId="urn:microsoft.com/office/officeart/2005/8/layout/hProcess6"/>
    <dgm:cxn modelId="{3C48268B-9B33-4DB4-AAD0-1D83CADD83C6}" type="presOf" srcId="{F313BF4E-CB91-4B66-B58D-CFADF0EAF1B7}" destId="{6D2EA11E-2998-4372-8A57-676BD42942D6}" srcOrd="0" destOrd="0" presId="urn:microsoft.com/office/officeart/2005/8/layout/hProcess6"/>
    <dgm:cxn modelId="{777EEB9A-3746-4B95-B56C-D4F66AD6760F}" type="presOf" srcId="{4D379B4E-EF3B-436E-B263-1445E820CE34}" destId="{B7270313-4104-4BC5-9646-88DAA7090B7A}" srcOrd="0" destOrd="0" presId="urn:microsoft.com/office/officeart/2005/8/layout/hProcess6"/>
    <dgm:cxn modelId="{35064AA3-B5F3-4391-88FD-A2FB17FC4656}" type="presOf" srcId="{273589FA-FD0E-4A88-9769-5B93CB56282B}" destId="{AB1D6395-1C3E-4517-9AF0-98AEA54D56F8}" srcOrd="0" destOrd="0" presId="urn:microsoft.com/office/officeart/2005/8/layout/hProcess6"/>
    <dgm:cxn modelId="{8EFB46BA-04CD-4625-AA9F-72463990AB1F}" type="presOf" srcId="{EB01D370-DE62-48D0-AEE7-D45270D947F9}" destId="{F77A1F38-D52E-49EA-81DC-BC4B172ECBA6}" srcOrd="0" destOrd="0" presId="urn:microsoft.com/office/officeart/2005/8/layout/hProcess6"/>
    <dgm:cxn modelId="{BD3AADE5-3D35-4D71-9CC9-53B2FC8CBD5A}" srcId="{85A49151-2F23-4512-B74B-5A601A928EC1}" destId="{F313BF4E-CB91-4B66-B58D-CFADF0EAF1B7}" srcOrd="0" destOrd="0" parTransId="{AECFBB09-D6B9-4276-8609-5D9380088F0E}" sibTransId="{2F10316D-08D4-4895-9D87-7C688C5100A4}"/>
    <dgm:cxn modelId="{7BDDB5EF-D941-4854-AAD9-53B4CEB60758}" type="presOf" srcId="{BCEBD621-7A27-4046-A534-34E0E9F9B69E}" destId="{00F3968E-C3B0-4E3A-BC45-51EBC6754A80}" srcOrd="0" destOrd="0" presId="urn:microsoft.com/office/officeart/2005/8/layout/hProcess6"/>
    <dgm:cxn modelId="{EC5B56F3-9D8E-4D33-80FD-C89C1BAB3EB1}" type="presOf" srcId="{EB01D370-DE62-48D0-AEE7-D45270D947F9}" destId="{A2B38E70-061A-4EA4-89DE-917BB4F07BBC}" srcOrd="1" destOrd="0" presId="urn:microsoft.com/office/officeart/2005/8/layout/hProcess6"/>
    <dgm:cxn modelId="{44C3842C-5DB3-4D5D-A21B-E1904E4C2E34}" type="presParOf" srcId="{4863368A-9E72-4EC4-B163-46037FDE4130}" destId="{A1CCB5BC-2D56-4787-AA70-328420962C7A}" srcOrd="0" destOrd="0" presId="urn:microsoft.com/office/officeart/2005/8/layout/hProcess6"/>
    <dgm:cxn modelId="{35F9DDB3-AE20-48D2-8314-53B2F6CAB4AC}" type="presParOf" srcId="{A1CCB5BC-2D56-4787-AA70-328420962C7A}" destId="{2460F2F6-45D8-469E-A264-2789353734E9}" srcOrd="0" destOrd="0" presId="urn:microsoft.com/office/officeart/2005/8/layout/hProcess6"/>
    <dgm:cxn modelId="{80BED60A-A023-4DAB-9AF3-86D8E46D2BDC}" type="presParOf" srcId="{A1CCB5BC-2D56-4787-AA70-328420962C7A}" destId="{AB1D6395-1C3E-4517-9AF0-98AEA54D56F8}" srcOrd="1" destOrd="0" presId="urn:microsoft.com/office/officeart/2005/8/layout/hProcess6"/>
    <dgm:cxn modelId="{5671DD76-19ED-458C-8CF5-97B1E81AE975}" type="presParOf" srcId="{A1CCB5BC-2D56-4787-AA70-328420962C7A}" destId="{D2BCB082-C0EA-4F69-8694-9AC5086D4371}" srcOrd="2" destOrd="0" presId="urn:microsoft.com/office/officeart/2005/8/layout/hProcess6"/>
    <dgm:cxn modelId="{AD19F987-F35F-4873-9161-E89663BE63C6}" type="presParOf" srcId="{A1CCB5BC-2D56-4787-AA70-328420962C7A}" destId="{6D2EA11E-2998-4372-8A57-676BD42942D6}" srcOrd="3" destOrd="0" presId="urn:microsoft.com/office/officeart/2005/8/layout/hProcess6"/>
    <dgm:cxn modelId="{785E9052-FA75-43C8-A93A-31214558BFA6}" type="presParOf" srcId="{4863368A-9E72-4EC4-B163-46037FDE4130}" destId="{66B27279-A93D-431A-9F4B-BCFC93003601}" srcOrd="1" destOrd="0" presId="urn:microsoft.com/office/officeart/2005/8/layout/hProcess6"/>
    <dgm:cxn modelId="{B10AA344-1E91-4DCB-B600-849483D722AC}" type="presParOf" srcId="{4863368A-9E72-4EC4-B163-46037FDE4130}" destId="{A955A74B-30C0-4009-B22B-F9512693AB3A}" srcOrd="2" destOrd="0" presId="urn:microsoft.com/office/officeart/2005/8/layout/hProcess6"/>
    <dgm:cxn modelId="{FE5917FA-0FC9-4B06-97C1-53DB5AC2C6FD}" type="presParOf" srcId="{A955A74B-30C0-4009-B22B-F9512693AB3A}" destId="{B472574E-C45E-4E19-8813-254E3A30AE01}" srcOrd="0" destOrd="0" presId="urn:microsoft.com/office/officeart/2005/8/layout/hProcess6"/>
    <dgm:cxn modelId="{6C0A7D6A-E97A-4BDF-B2D7-B2DB79A7F1E4}" type="presParOf" srcId="{A955A74B-30C0-4009-B22B-F9512693AB3A}" destId="{F77A1F38-D52E-49EA-81DC-BC4B172ECBA6}" srcOrd="1" destOrd="0" presId="urn:microsoft.com/office/officeart/2005/8/layout/hProcess6"/>
    <dgm:cxn modelId="{F00DCC7D-1934-43BD-A7E6-4DF749D84C44}" type="presParOf" srcId="{A955A74B-30C0-4009-B22B-F9512693AB3A}" destId="{A2B38E70-061A-4EA4-89DE-917BB4F07BBC}" srcOrd="2" destOrd="0" presId="urn:microsoft.com/office/officeart/2005/8/layout/hProcess6"/>
    <dgm:cxn modelId="{5A30BA1A-804E-43A4-8E21-DF8EE0E42293}" type="presParOf" srcId="{A955A74B-30C0-4009-B22B-F9512693AB3A}" destId="{00F3968E-C3B0-4E3A-BC45-51EBC6754A80}" srcOrd="3" destOrd="0" presId="urn:microsoft.com/office/officeart/2005/8/layout/hProcess6"/>
    <dgm:cxn modelId="{C258FF75-DC7B-4BB5-A890-67447C0B94C2}" type="presParOf" srcId="{4863368A-9E72-4EC4-B163-46037FDE4130}" destId="{B071BB2F-B1B8-417A-B609-761343A778CA}" srcOrd="3" destOrd="0" presId="urn:microsoft.com/office/officeart/2005/8/layout/hProcess6"/>
    <dgm:cxn modelId="{D52DAF0B-E669-45EB-B372-C37F0B3DCBA2}" type="presParOf" srcId="{4863368A-9E72-4EC4-B163-46037FDE4130}" destId="{F8E9BBBA-7722-4F26-B9F0-FD6A6B35ED97}" srcOrd="4" destOrd="0" presId="urn:microsoft.com/office/officeart/2005/8/layout/hProcess6"/>
    <dgm:cxn modelId="{6984E70B-D014-4143-AC17-05D851BB839F}" type="presParOf" srcId="{F8E9BBBA-7722-4F26-B9F0-FD6A6B35ED97}" destId="{583BA616-49EC-4733-A8B7-FDB8D2953247}" srcOrd="0" destOrd="0" presId="urn:microsoft.com/office/officeart/2005/8/layout/hProcess6"/>
    <dgm:cxn modelId="{9B891A58-2D4C-4659-83C4-CB536C102EF6}" type="presParOf" srcId="{F8E9BBBA-7722-4F26-B9F0-FD6A6B35ED97}" destId="{D1047C85-AAA5-419B-B193-0E0D34CD2464}" srcOrd="1" destOrd="0" presId="urn:microsoft.com/office/officeart/2005/8/layout/hProcess6"/>
    <dgm:cxn modelId="{18CF25A0-8408-4AA2-82EB-D99E64F07087}" type="presParOf" srcId="{F8E9BBBA-7722-4F26-B9F0-FD6A6B35ED97}" destId="{79ABAB70-7EAF-49CC-8D4F-E38E1AFAD54E}" srcOrd="2" destOrd="0" presId="urn:microsoft.com/office/officeart/2005/8/layout/hProcess6"/>
    <dgm:cxn modelId="{CF3564D0-D44F-4024-A111-41C9A1A4DF46}" type="presParOf" srcId="{F8E9BBBA-7722-4F26-B9F0-FD6A6B35ED97}" destId="{B7270313-4104-4BC5-9646-88DAA7090B7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D6395-1C3E-4517-9AF0-98AEA54D56F8}">
      <dsp:nvSpPr>
        <dsp:cNvPr id="0" name=""/>
        <dsp:cNvSpPr/>
      </dsp:nvSpPr>
      <dsp:spPr>
        <a:xfrm>
          <a:off x="491690" y="1769113"/>
          <a:ext cx="1478756" cy="52577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Process</a:t>
          </a:r>
          <a:endParaRPr lang="en-US" sz="2300" kern="1200" dirty="0"/>
        </a:p>
      </dsp:txBody>
      <dsp:txXfrm>
        <a:off x="861379" y="1847979"/>
        <a:ext cx="925047" cy="368040"/>
      </dsp:txXfrm>
    </dsp:sp>
    <dsp:sp modelId="{6D2EA11E-2998-4372-8A57-676BD42942D6}">
      <dsp:nvSpPr>
        <dsp:cNvPr id="0" name=""/>
        <dsp:cNvSpPr/>
      </dsp:nvSpPr>
      <dsp:spPr>
        <a:xfrm>
          <a:off x="185" y="1523999"/>
          <a:ext cx="983010" cy="10160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Data</a:t>
          </a:r>
        </a:p>
      </dsp:txBody>
      <dsp:txXfrm>
        <a:off x="144143" y="1672789"/>
        <a:ext cx="695094" cy="718421"/>
      </dsp:txXfrm>
    </dsp:sp>
    <dsp:sp modelId="{F77A1F38-D52E-49EA-81DC-BC4B172ECBA6}">
      <dsp:nvSpPr>
        <dsp:cNvPr id="0" name=""/>
        <dsp:cNvSpPr/>
      </dsp:nvSpPr>
      <dsp:spPr>
        <a:xfrm>
          <a:off x="2554374" y="1769113"/>
          <a:ext cx="1478756" cy="52577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Process</a:t>
          </a:r>
          <a:endParaRPr lang="en-US" sz="2300" kern="1200" dirty="0"/>
        </a:p>
      </dsp:txBody>
      <dsp:txXfrm>
        <a:off x="2924063" y="1847979"/>
        <a:ext cx="925047" cy="368040"/>
      </dsp:txXfrm>
    </dsp:sp>
    <dsp:sp modelId="{00F3968E-C3B0-4E3A-BC45-51EBC6754A80}">
      <dsp:nvSpPr>
        <dsp:cNvPr id="0" name=""/>
        <dsp:cNvSpPr/>
      </dsp:nvSpPr>
      <dsp:spPr>
        <a:xfrm>
          <a:off x="2062869" y="1523999"/>
          <a:ext cx="983010" cy="10160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Information</a:t>
          </a:r>
        </a:p>
      </dsp:txBody>
      <dsp:txXfrm>
        <a:off x="2206827" y="1672789"/>
        <a:ext cx="695094" cy="718421"/>
      </dsp:txXfrm>
    </dsp:sp>
    <dsp:sp modelId="{D1047C85-AAA5-419B-B193-0E0D34CD2464}">
      <dsp:nvSpPr>
        <dsp:cNvPr id="0" name=""/>
        <dsp:cNvSpPr/>
      </dsp:nvSpPr>
      <dsp:spPr>
        <a:xfrm flipV="1">
          <a:off x="4617058" y="2008099"/>
          <a:ext cx="1478756" cy="478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270313-4104-4BC5-9646-88DAA7090B7A}">
      <dsp:nvSpPr>
        <dsp:cNvPr id="0" name=""/>
        <dsp:cNvSpPr/>
      </dsp:nvSpPr>
      <dsp:spPr>
        <a:xfrm>
          <a:off x="4125553" y="1523999"/>
          <a:ext cx="983010" cy="10160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Knowledge</a:t>
          </a:r>
        </a:p>
      </dsp:txBody>
      <dsp:txXfrm>
        <a:off x="4269511" y="1672789"/>
        <a:ext cx="695094" cy="718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B4AFAF-AC9B-4116-B78F-A972D1BE5934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5175F2-DEF6-4BB2-B875-B1AE3C42D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73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28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85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136" tIns="44069" rIns="88136" bIns="44069" anchor="ctr"/>
          <a:lstStyle/>
          <a:p>
            <a:endParaRPr lang="en-US" altLang="en-US"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359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136" tIns="44069" rIns="88136" bIns="44069" anchor="ctr"/>
          <a:lstStyle/>
          <a:p>
            <a:endParaRPr lang="en-US" altLang="en-US"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351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136" tIns="44069" rIns="88136" bIns="44069" anchor="ctr"/>
          <a:lstStyle/>
          <a:p>
            <a:endParaRPr lang="en-US" altLang="en-US"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888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Shap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hap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Shap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10/15/20 3:42 PM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Shap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hap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10/15/20 3:42 PM</a:t>
            </a:fld>
            <a:endParaRPr lang="en-US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10/15/20 3:42 PM</a:t>
            </a:fld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10/15/20 3:42 PM</a:t>
            </a:fld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hap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hap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10/15/20 3:42 PM</a:t>
            </a:fld>
            <a:endParaRPr lang="en-US"/>
          </a:p>
        </p:txBody>
      </p:sp>
      <p:sp>
        <p:nvSpPr>
          <p:cNvPr id="13" name="Shap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Shap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hap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10/15/20 3:42 PM</a:t>
            </a:fld>
            <a:endParaRPr lang="en-US"/>
          </a:p>
        </p:txBody>
      </p:sp>
      <p:sp>
        <p:nvSpPr>
          <p:cNvPr id="10" name="Shap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hap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hap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10/15/20 3:42 PM</a:t>
            </a:fld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Shap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Shap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hap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10/15/20 3:42 PM</a:t>
            </a:fld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10/15/20 3:42 PM</a:t>
            </a:fld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10/15/20 3:42 PM</a:t>
            </a:fld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hap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10/15/20 3:42 PM</a:t>
            </a:fld>
            <a:endParaRPr lang="en-US"/>
          </a:p>
        </p:txBody>
      </p:sp>
      <p:sp>
        <p:nvSpPr>
          <p:cNvPr id="13" name="Shap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Shap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10/15/20 3:42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Essential computational thinking: Chapter 05</a:t>
            </a: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Dr. Ricky J. Sethi</a:t>
            </a:r>
          </a:p>
          <a:p>
            <a:r>
              <a:rPr lang="en-US" dirty="0"/>
              <a:t>Essential Computational Thinking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/>
              <a:t>The Turing Machine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92500"/>
          </a:bodyPr>
          <a:lstStyle/>
          <a:p>
            <a:r>
              <a:rPr lang="en-US" dirty="0"/>
              <a:t>A hypothetical Turing Machine can do three things:</a:t>
            </a:r>
          </a:p>
          <a:p>
            <a:pPr lvl="1"/>
            <a:r>
              <a:rPr lang="en-US" dirty="0"/>
              <a:t>Write/Delete a symbol</a:t>
            </a:r>
          </a:p>
          <a:p>
            <a:pPr lvl="1"/>
            <a:r>
              <a:rPr lang="en-US" dirty="0"/>
              <a:t>Move the tape head Left/Right</a:t>
            </a:r>
          </a:p>
          <a:p>
            <a:pPr lvl="1"/>
            <a:r>
              <a:rPr lang="en-US" dirty="0"/>
              <a:t>Go to a new or same state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Programs are </a:t>
            </a:r>
            <a:r>
              <a:rPr lang="en-GB" altLang="en-US" b="1" dirty="0"/>
              <a:t>executed</a:t>
            </a:r>
            <a:r>
              <a:rPr lang="en-GB" altLang="en-US" dirty="0"/>
              <a:t>, or </a:t>
            </a:r>
            <a:r>
              <a:rPr lang="en-GB" altLang="en-US" i="1" dirty="0"/>
              <a:t>carried out</a:t>
            </a:r>
            <a:r>
              <a:rPr lang="en-GB" altLang="en-US" dirty="0"/>
              <a:t>, by these Turing machines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b="1" dirty="0"/>
              <a:t>All computers have the same power, </a:t>
            </a:r>
            <a:r>
              <a:rPr lang="en-GB" altLang="en-US" b="1" i="1" dirty="0"/>
              <a:t>with suitable programming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I.e., each computer can do the things any other computer can do.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CONCLUSION: a machine with the </a:t>
            </a:r>
            <a:r>
              <a:rPr lang="en-US" b="1" dirty="0"/>
              <a:t>correct minimal set of operations</a:t>
            </a:r>
            <a:r>
              <a:rPr lang="en-US" dirty="0"/>
              <a:t> can </a:t>
            </a:r>
            <a:r>
              <a:rPr lang="en-US" b="1" dirty="0"/>
              <a:t>calculate anything that is computable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2" charset="0"/>
                <a:cs typeface="Times New Roman" pitchFamily="1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2" charset="0"/>
                <a:cs typeface="Times New Roman" pitchFamily="1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2" charset="0"/>
                <a:cs typeface="Times New Roman" pitchFamily="1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2" charset="0"/>
                <a:cs typeface="Times New Roman" pitchFamily="1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2" charset="0"/>
                <a:cs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2" charset="0"/>
                <a:cs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2" charset="0"/>
                <a:cs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2" charset="0"/>
                <a:cs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2" charset="0"/>
                <a:cs typeface="Times New Roman" pitchFamily="16" charset="0"/>
              </a:defRPr>
            </a:lvl9pPr>
          </a:lstStyle>
          <a:p>
            <a:pPr eaLnBrk="1" hangingPunct="1"/>
            <a:fld id="{E11FEE8D-42CF-42DE-BE81-A85610290B60}" type="slidenum">
              <a:rPr lang="en-US" altLang="en-US" sz="1400" smtClean="0"/>
              <a:pPr eaLnBrk="1" hangingPunct="1"/>
              <a:t>10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6470323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instruction set for the CPU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All computer programs can be written using just these five instructions. All programs, </a:t>
            </a:r>
            <a:r>
              <a:rPr lang="en-US" b="1" dirty="0"/>
              <a:t>ever</a:t>
            </a:r>
            <a:r>
              <a:rPr lang="en-US" dirty="0"/>
              <a:t>!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LOAD A:</a:t>
            </a:r>
            <a:r>
              <a:rPr lang="en-US" dirty="0"/>
              <a:t> load contents at RAM address A into accumulator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STORE A:</a:t>
            </a:r>
            <a:r>
              <a:rPr lang="en-US" dirty="0"/>
              <a:t> store accumulator contents into address A in RAM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CLR:</a:t>
            </a:r>
            <a:r>
              <a:rPr lang="en-US" dirty="0"/>
              <a:t> clear accumulator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INC:</a:t>
            </a:r>
            <a:r>
              <a:rPr lang="en-US" dirty="0"/>
              <a:t> increment accumulator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BRZ X:</a:t>
            </a:r>
            <a:r>
              <a:rPr lang="en-US" dirty="0"/>
              <a:t> branch to address X in RAM if accumulator is zero</a:t>
            </a:r>
          </a:p>
        </p:txBody>
      </p:sp>
    </p:spTree>
    <p:extLst>
      <p:ext uri="{BB962C8B-B14F-4D97-AF65-F5344CB8AC3E}">
        <p14:creationId xmlns:p14="http://schemas.microsoft.com/office/powerpoint/2010/main" val="2100185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1D0B5-F1E7-E04F-91E9-290FF312D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Program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028E2-20A8-AC45-8306-4DE6B43FD52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</a:t>
            </a:r>
            <a:r>
              <a:rPr lang="en-US" b="1" dirty="0"/>
              <a:t>structured program theorem</a:t>
            </a:r>
            <a:r>
              <a:rPr lang="en-US" dirty="0"/>
              <a:t>, also called </a:t>
            </a:r>
            <a:r>
              <a:rPr lang="en-US" dirty="0" err="1"/>
              <a:t>Böhm-Jacopini</a:t>
            </a:r>
            <a:r>
              <a:rPr lang="en-US" dirty="0"/>
              <a:t> theorem, is a result in </a:t>
            </a:r>
            <a:r>
              <a:rPr lang="en-US" u="sng" dirty="0"/>
              <a:t>programming language theory</a:t>
            </a:r>
            <a:r>
              <a:rPr lang="en-US" dirty="0"/>
              <a:t>. </a:t>
            </a:r>
          </a:p>
          <a:p>
            <a:r>
              <a:rPr lang="en-US" dirty="0"/>
              <a:t>It states that a </a:t>
            </a:r>
            <a:r>
              <a:rPr lang="en-US" b="1" dirty="0"/>
              <a:t>class of control flow graphs </a:t>
            </a:r>
            <a:r>
              <a:rPr lang="en-US" dirty="0"/>
              <a:t>(historically called charts in this context) can compute any computable function if it combines subprograms in only three specific ways (control structures). </a:t>
            </a:r>
          </a:p>
          <a:p>
            <a:r>
              <a:rPr lang="en-US" dirty="0"/>
              <a:t>These are: </a:t>
            </a:r>
          </a:p>
          <a:p>
            <a:pPr lvl="1"/>
            <a:r>
              <a:rPr lang="en-US" dirty="0"/>
              <a:t>Executing one subprogram, and then another subprogram (</a:t>
            </a:r>
            <a:r>
              <a:rPr lang="en-US" b="1" dirty="0"/>
              <a:t>sequence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Executing one of two subprograms according to the value of a </a:t>
            </a:r>
            <a:r>
              <a:rPr lang="en-US" dirty="0" err="1"/>
              <a:t>boolean</a:t>
            </a:r>
            <a:r>
              <a:rPr lang="en-US" dirty="0"/>
              <a:t> expression (</a:t>
            </a:r>
            <a:r>
              <a:rPr lang="en-US" b="1" dirty="0"/>
              <a:t>selection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Repeatedly executing a subprogram as long as a </a:t>
            </a:r>
            <a:r>
              <a:rPr lang="en-US" dirty="0" err="1"/>
              <a:t>boolean</a:t>
            </a:r>
            <a:r>
              <a:rPr lang="en-US" dirty="0"/>
              <a:t> expression is true (</a:t>
            </a:r>
            <a:r>
              <a:rPr lang="en-US" b="1" dirty="0"/>
              <a:t>iteration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40768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82689-F241-F346-BA5F-273CE6CF4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story so far…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013E1-ED1F-594E-845F-ABA682EA63F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computational solution, or program, is made up of a </a:t>
            </a:r>
            <a:r>
              <a:rPr lang="en-US" b="1" dirty="0"/>
              <a:t>sequence of instructions</a:t>
            </a:r>
          </a:p>
          <a:p>
            <a:r>
              <a:rPr lang="en-US" dirty="0"/>
              <a:t>The instructions in a program are expressed in some </a:t>
            </a:r>
            <a:r>
              <a:rPr lang="en-US" i="1" dirty="0"/>
              <a:t>higher-level programming language</a:t>
            </a:r>
          </a:p>
          <a:p>
            <a:r>
              <a:rPr lang="en-US" dirty="0"/>
              <a:t>These higher-level programming language and then </a:t>
            </a:r>
            <a:r>
              <a:rPr lang="en-US" u="sng" dirty="0"/>
              <a:t>converted to Binary </a:t>
            </a:r>
            <a:r>
              <a:rPr lang="en-US" dirty="0"/>
              <a:t>for the CPU</a:t>
            </a:r>
          </a:p>
          <a:p>
            <a:r>
              <a:rPr lang="en-US" dirty="0"/>
              <a:t>We saw that it was possible to </a:t>
            </a:r>
            <a:r>
              <a:rPr lang="en-US" i="1" dirty="0"/>
              <a:t>construct a minimal instruction set at the lower-level of the CPU</a:t>
            </a:r>
          </a:p>
          <a:p>
            <a:r>
              <a:rPr lang="en-US" dirty="0"/>
              <a:t>This minimal instruction set was sufficient to express </a:t>
            </a:r>
            <a:r>
              <a:rPr lang="en-US" b="1" i="1" dirty="0"/>
              <a:t>every</a:t>
            </a:r>
            <a:r>
              <a:rPr lang="en-US" i="1" dirty="0"/>
              <a:t> </a:t>
            </a:r>
            <a:r>
              <a:rPr lang="en-US" dirty="0"/>
              <a:t>possible program or computational solution</a:t>
            </a:r>
          </a:p>
        </p:txBody>
      </p:sp>
    </p:spTree>
    <p:extLst>
      <p:ext uri="{BB962C8B-B14F-4D97-AF65-F5344CB8AC3E}">
        <p14:creationId xmlns:p14="http://schemas.microsoft.com/office/powerpoint/2010/main" val="2241757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1C0C5-EAFE-6845-89DA-162844F85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Sequence, Selection, and Iteration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275ED-F665-EF43-9344-07B9A012EF6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Similarly, for higher-level, more abstract programming languages, Bohm and </a:t>
            </a:r>
            <a:r>
              <a:rPr lang="en-US" dirty="0" err="1"/>
              <a:t>Jacopini</a:t>
            </a:r>
            <a:r>
              <a:rPr lang="en-US" dirty="0"/>
              <a:t> established the </a:t>
            </a:r>
            <a:r>
              <a:rPr lang="en-US" b="1" dirty="0"/>
              <a:t>Structured Program Theorem </a:t>
            </a:r>
            <a:endParaRPr lang="en-US" dirty="0"/>
          </a:p>
          <a:p>
            <a:r>
              <a:rPr lang="en-US" dirty="0"/>
              <a:t>It showed that all programs could be written in terms of only </a:t>
            </a:r>
            <a:r>
              <a:rPr lang="en-US" b="1" dirty="0"/>
              <a:t>three control structures </a:t>
            </a:r>
            <a:r>
              <a:rPr lang="en-US" dirty="0"/>
              <a:t>(along with some potential storage for variables): </a:t>
            </a:r>
          </a:p>
          <a:p>
            <a:pPr lvl="1"/>
            <a:r>
              <a:rPr lang="en-US" dirty="0"/>
              <a:t>the sequence structure</a:t>
            </a:r>
          </a:p>
          <a:p>
            <a:pPr lvl="1"/>
            <a:r>
              <a:rPr lang="en-US" dirty="0"/>
              <a:t>the selection structure</a:t>
            </a:r>
          </a:p>
          <a:p>
            <a:pPr lvl="1"/>
            <a:r>
              <a:rPr lang="en-US" dirty="0"/>
              <a:t>the repetition structure</a:t>
            </a:r>
          </a:p>
          <a:p>
            <a:r>
              <a:rPr lang="en-US" dirty="0"/>
              <a:t>These control structures determine </a:t>
            </a:r>
            <a:r>
              <a:rPr lang="en-US" b="1" dirty="0"/>
              <a:t>the order</a:t>
            </a:r>
            <a:r>
              <a:rPr lang="en-US" dirty="0"/>
              <a:t> in which a program’s statements are executed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23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C6E3D-6BD1-D34E-898A-BF34C744B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Control Structure?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14525-BA95-BE41-9EAA-B068038AC55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Control flow </a:t>
            </a:r>
            <a:r>
              <a:rPr lang="en-US" dirty="0"/>
              <a:t>is the </a:t>
            </a:r>
            <a:r>
              <a:rPr lang="en-US" b="1" dirty="0"/>
              <a:t>order</a:t>
            </a:r>
            <a:r>
              <a:rPr lang="en-US" dirty="0"/>
              <a:t> that instructions are executed in a program</a:t>
            </a:r>
          </a:p>
          <a:p>
            <a:r>
              <a:rPr lang="en-US" dirty="0"/>
              <a:t>A </a:t>
            </a:r>
            <a:r>
              <a:rPr lang="en-US" b="1" dirty="0"/>
              <a:t>control structure </a:t>
            </a:r>
            <a:r>
              <a:rPr lang="en-US" dirty="0"/>
              <a:t>determines the control flow of a set of instructions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control statement </a:t>
            </a:r>
            <a:r>
              <a:rPr lang="en-US" dirty="0"/>
              <a:t>is the implementation of a control structure in a particular language</a:t>
            </a:r>
          </a:p>
          <a:p>
            <a:r>
              <a:rPr lang="en-US" dirty="0"/>
              <a:t>There are three fundamental forms of control that programming languages provide</a:t>
            </a:r>
          </a:p>
        </p:txBody>
      </p:sp>
    </p:spTree>
    <p:extLst>
      <p:ext uri="{BB962C8B-B14F-4D97-AF65-F5344CB8AC3E}">
        <p14:creationId xmlns:p14="http://schemas.microsoft.com/office/powerpoint/2010/main" val="590399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99F1-E58E-644C-8F1B-784C1D173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Sequence, Selection, and Iteration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4F340-9321-9E44-BA8E-D939E9D47A2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648200"/>
          </a:xfrm>
        </p:spPr>
        <p:txBody>
          <a:bodyPr>
            <a:normAutofit/>
          </a:bodyPr>
          <a:lstStyle/>
          <a:p>
            <a:r>
              <a:rPr lang="en-US" sz="3200" dirty="0"/>
              <a:t>There are </a:t>
            </a:r>
            <a:r>
              <a:rPr lang="en-US" sz="3200" b="1" dirty="0"/>
              <a:t>three</a:t>
            </a:r>
            <a:r>
              <a:rPr lang="en-US" sz="3200" dirty="0"/>
              <a:t> fundamental forms of control that programming languages provide,</a:t>
            </a:r>
          </a:p>
          <a:p>
            <a:pPr lvl="1"/>
            <a:r>
              <a:rPr lang="en-US" b="1" dirty="0"/>
              <a:t>sequential control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Rev. Zeller Algorithm (No conditionals)</a:t>
            </a:r>
          </a:p>
          <a:p>
            <a:pPr lvl="1"/>
            <a:r>
              <a:rPr lang="en-US" b="1" dirty="0"/>
              <a:t>selection control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Frost’s </a:t>
            </a:r>
            <a:r>
              <a:rPr lang="en-US" u="sng" dirty="0"/>
              <a:t>Road Not Taken</a:t>
            </a:r>
            <a:r>
              <a:rPr lang="en-US" dirty="0"/>
              <a:t> (Boolean condition)</a:t>
            </a:r>
          </a:p>
          <a:p>
            <a:pPr lvl="1"/>
            <a:r>
              <a:rPr lang="en-US" b="1" dirty="0"/>
              <a:t>iterative control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Doing Dishes (Boolean condition)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96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Flow of Control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47244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70000"/>
              </a:spcBef>
            </a:pPr>
            <a:r>
              <a:rPr lang="en-US" altLang="en-US" dirty="0"/>
              <a:t>The </a:t>
            </a:r>
            <a:r>
              <a:rPr lang="en-US" altLang="en-US" b="1" dirty="0"/>
              <a:t>order of statement execution </a:t>
            </a:r>
            <a:r>
              <a:rPr lang="en-US" altLang="en-US" dirty="0"/>
              <a:t>is called the </a:t>
            </a:r>
            <a:r>
              <a:rPr lang="en-US" altLang="en-US" b="1" i="1" dirty="0"/>
              <a:t>flow of control</a:t>
            </a:r>
          </a:p>
          <a:p>
            <a:pPr lvl="1">
              <a:spcBef>
                <a:spcPct val="70000"/>
              </a:spcBef>
            </a:pPr>
            <a:r>
              <a:rPr lang="en-US" altLang="en-US" dirty="0"/>
              <a:t>3 fundamental control structures: Sequence, Selection, Iteration</a:t>
            </a:r>
            <a:endParaRPr lang="en-US" altLang="en-US" b="1" i="1" dirty="0"/>
          </a:p>
          <a:p>
            <a:pPr>
              <a:spcBef>
                <a:spcPct val="50000"/>
              </a:spcBef>
            </a:pPr>
            <a:r>
              <a:rPr lang="en-US" altLang="en-US" dirty="0"/>
              <a:t>Unless specified otherwise, the order of statement execution through a method is </a:t>
            </a:r>
            <a:r>
              <a:rPr lang="en-US" altLang="en-US" b="1" dirty="0"/>
              <a:t>linear</a:t>
            </a:r>
            <a:r>
              <a:rPr lang="en-US" altLang="en-US" dirty="0"/>
              <a:t>: one after another</a:t>
            </a:r>
          </a:p>
          <a:p>
            <a:pPr lvl="1">
              <a:spcBef>
                <a:spcPct val="50000"/>
              </a:spcBef>
            </a:pPr>
            <a:r>
              <a:rPr lang="en-US" altLang="en-US" dirty="0"/>
              <a:t>Like Newton’s First Law of Motion: linear, uniform motion</a:t>
            </a:r>
          </a:p>
          <a:p>
            <a:pPr>
              <a:spcBef>
                <a:spcPct val="70000"/>
              </a:spcBef>
            </a:pPr>
            <a:r>
              <a:rPr lang="en-US" altLang="en-US" b="1" dirty="0"/>
              <a:t>Some</a:t>
            </a:r>
            <a:r>
              <a:rPr lang="en-US" altLang="en-US" dirty="0"/>
              <a:t> programming </a:t>
            </a:r>
            <a:r>
              <a:rPr lang="en-US" altLang="en-US" b="1" dirty="0"/>
              <a:t>statements allow </a:t>
            </a:r>
            <a:r>
              <a:rPr lang="en-US" altLang="en-US" dirty="0"/>
              <a:t>us to </a:t>
            </a:r>
            <a:r>
              <a:rPr lang="en-US" altLang="en-US" b="1" dirty="0"/>
              <a:t>make decisions </a:t>
            </a:r>
            <a:r>
              <a:rPr lang="en-US" altLang="en-US" dirty="0"/>
              <a:t>and </a:t>
            </a:r>
            <a:r>
              <a:rPr lang="en-US" altLang="en-US" b="1" dirty="0"/>
              <a:t>perform repetitions</a:t>
            </a:r>
          </a:p>
          <a:p>
            <a:pPr lvl="1">
              <a:spcBef>
                <a:spcPct val="70000"/>
              </a:spcBef>
            </a:pPr>
            <a:r>
              <a:rPr lang="en-US" altLang="en-US" dirty="0"/>
              <a:t>These </a:t>
            </a:r>
            <a:r>
              <a:rPr lang="en-US" altLang="en-US" b="1" dirty="0"/>
              <a:t>decisions are based on </a:t>
            </a:r>
            <a:r>
              <a:rPr lang="en-US" altLang="en-US" b="1" i="1" dirty="0" err="1"/>
              <a:t>boolean</a:t>
            </a:r>
            <a:r>
              <a:rPr lang="en-US" altLang="en-US" b="1" i="1" dirty="0"/>
              <a:t> expressions</a:t>
            </a:r>
            <a:r>
              <a:rPr lang="en-US" altLang="en-US" b="1" dirty="0"/>
              <a:t> </a:t>
            </a:r>
            <a:r>
              <a:rPr lang="en-US" altLang="en-US" dirty="0"/>
              <a:t>(also called </a:t>
            </a:r>
            <a:r>
              <a:rPr lang="en-US" altLang="en-US" i="1" dirty="0"/>
              <a:t>conditions</a:t>
            </a:r>
            <a:r>
              <a:rPr lang="en-US" altLang="en-US" dirty="0"/>
              <a:t>) that evaluate to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altLang="en-US" dirty="0"/>
              <a:t> or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5181600" y="228600"/>
            <a:ext cx="3886200" cy="990600"/>
          </a:xfrm>
          <a:prstGeom prst="wedgeRectCallout">
            <a:avLst>
              <a:gd name="adj1" fmla="val -77272"/>
              <a:gd name="adj2" fmla="val -51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come up with a computational solution, which is represented by an algorithm, and then implemented as a program with multiple statements</a:t>
            </a:r>
          </a:p>
        </p:txBody>
      </p:sp>
    </p:spTree>
    <p:extLst>
      <p:ext uri="{BB962C8B-B14F-4D97-AF65-F5344CB8AC3E}">
        <p14:creationId xmlns:p14="http://schemas.microsoft.com/office/powerpoint/2010/main" val="3190019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Selection: Boolean!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For example, for selection, might have condition: Am I Hungry for Pizza?</a:t>
            </a:r>
          </a:p>
          <a:p>
            <a:r>
              <a:rPr lang="en-US" dirty="0"/>
              <a:t>If yes, Get Pizza Hut()!</a:t>
            </a:r>
          </a:p>
          <a:p>
            <a:pPr lvl="1"/>
            <a:r>
              <a:rPr lang="en-US" dirty="0"/>
              <a:t>If not, Get </a:t>
            </a:r>
            <a:r>
              <a:rPr lang="en-US" dirty="0" err="1"/>
              <a:t>BurgerKing</a:t>
            </a:r>
            <a:r>
              <a:rPr lang="en-US" dirty="0"/>
              <a:t>()</a:t>
            </a:r>
          </a:p>
          <a:p>
            <a:r>
              <a:rPr lang="en-US" dirty="0"/>
              <a:t>Can further ask: Am I Hungry for a Jr Whopper?</a:t>
            </a:r>
          </a:p>
          <a:p>
            <a:pPr lvl="1"/>
            <a:r>
              <a:rPr lang="en-US" dirty="0"/>
              <a:t>If not, get a Double Whopper()!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72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Control Structures in UML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Selection and Iteration are usually controlled by </a:t>
            </a:r>
            <a:r>
              <a:rPr lang="en-US" b="1" dirty="0" err="1"/>
              <a:t>boolean</a:t>
            </a:r>
            <a:r>
              <a:rPr lang="en-US" dirty="0"/>
              <a:t> expressions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66DC7C-4459-9247-9885-E21F2799A1DC}"/>
              </a:ext>
            </a:extLst>
          </p:cNvPr>
          <p:cNvSpPr txBox="1"/>
          <p:nvPr/>
        </p:nvSpPr>
        <p:spPr>
          <a:xfrm>
            <a:off x="3376377" y="5406651"/>
            <a:ext cx="1772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Selection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 Robert Frost</a:t>
            </a:r>
            <a:br>
              <a:rPr lang="en-US" dirty="0"/>
            </a:br>
            <a:r>
              <a:rPr lang="en-US" dirty="0"/>
              <a:t>  Road Not Taken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BF64B2-A6D9-314C-8569-9857E9E5EDD8}"/>
              </a:ext>
            </a:extLst>
          </p:cNvPr>
          <p:cNvSpPr txBox="1"/>
          <p:nvPr/>
        </p:nvSpPr>
        <p:spPr>
          <a:xfrm>
            <a:off x="7059474" y="5406650"/>
            <a:ext cx="1471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Iteration</a:t>
            </a:r>
            <a:r>
              <a:rPr lang="en-US" dirty="0"/>
              <a:t>:</a:t>
            </a:r>
          </a:p>
          <a:p>
            <a:r>
              <a:rPr lang="en-US" dirty="0"/>
              <a:t>  Doing Dishes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780479-BBFB-E74D-A373-E838C9322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760475"/>
            <a:ext cx="7772400" cy="27064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615EBC-C9C9-424C-8F19-26465D301510}"/>
              </a:ext>
            </a:extLst>
          </p:cNvPr>
          <p:cNvSpPr txBox="1"/>
          <p:nvPr/>
        </p:nvSpPr>
        <p:spPr>
          <a:xfrm>
            <a:off x="1143000" y="5406651"/>
            <a:ext cx="1191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Sequence</a:t>
            </a:r>
            <a:r>
              <a:rPr lang="en-US" dirty="0"/>
              <a:t>:</a:t>
            </a:r>
          </a:p>
          <a:p>
            <a:r>
              <a:rPr lang="en-US" dirty="0"/>
              <a:t>  Directions</a:t>
            </a:r>
          </a:p>
        </p:txBody>
      </p:sp>
    </p:spTree>
    <p:extLst>
      <p:ext uri="{BB962C8B-B14F-4D97-AF65-F5344CB8AC3E}">
        <p14:creationId xmlns:p14="http://schemas.microsoft.com/office/powerpoint/2010/main" val="235494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Control Structures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5</a:t>
            </a:r>
          </a:p>
        </p:txBody>
      </p:sp>
    </p:spTree>
    <p:extLst>
      <p:ext uri="{BB962C8B-B14F-4D97-AF65-F5344CB8AC3E}">
        <p14:creationId xmlns:p14="http://schemas.microsoft.com/office/powerpoint/2010/main" val="3542059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FEF36-5BAB-F84C-9C4C-85B8C90B5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Condition controlled by Boolean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86B9F-B2EF-AC47-9024-5AA407B741F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102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 condition is controlled by Yes/No answers in general</a:t>
            </a:r>
          </a:p>
          <a:p>
            <a:r>
              <a:rPr lang="en-US" dirty="0"/>
              <a:t>George Boole: syllogistic logic same as Descartes for Euclid’s Elements</a:t>
            </a:r>
          </a:p>
          <a:p>
            <a:pPr lvl="1"/>
            <a:r>
              <a:rPr lang="en-US" dirty="0"/>
              <a:t>Boole had mystical experience and wanted to know the mind of man</a:t>
            </a:r>
          </a:p>
          <a:p>
            <a:pPr lvl="1"/>
            <a:r>
              <a:rPr lang="en-US" dirty="0"/>
              <a:t>Assumed Logic, especially </a:t>
            </a:r>
            <a:r>
              <a:rPr lang="en-US" dirty="0" err="1"/>
              <a:t>Aristotlean</a:t>
            </a:r>
            <a:r>
              <a:rPr lang="en-US" dirty="0"/>
              <a:t> Logic which was based in Syllogisms, was the basis for the mind</a:t>
            </a:r>
          </a:p>
          <a:p>
            <a:pPr lvl="1"/>
            <a:r>
              <a:rPr lang="en-US" dirty="0"/>
              <a:t>Applied Symbolic Algebra to Logic just like Descartes applied Symbolic Algebra to Geometry</a:t>
            </a:r>
          </a:p>
          <a:p>
            <a:r>
              <a:rPr lang="en-US" dirty="0"/>
              <a:t>Shannon: logic circuits and Boolean operators</a:t>
            </a:r>
          </a:p>
          <a:p>
            <a:pPr lvl="1"/>
            <a:r>
              <a:rPr lang="en-US" dirty="0"/>
              <a:t>Shannon realized this same Boolean Algebra could be used to analyze the relays and transistors</a:t>
            </a:r>
          </a:p>
          <a:p>
            <a:pPr lvl="1"/>
            <a:r>
              <a:rPr lang="en-US" dirty="0"/>
              <a:t>Shannon first showed that this Boolean algebra, and binary arithmetic, could be used to specify the design of logic circuits</a:t>
            </a:r>
          </a:p>
          <a:p>
            <a:pPr lvl="1"/>
            <a:r>
              <a:rPr lang="en-US" dirty="0"/>
              <a:t>These relays, in turn, could be used to also solve Boolean algebra problems!</a:t>
            </a:r>
          </a:p>
          <a:p>
            <a:pPr lvl="2"/>
            <a:r>
              <a:rPr lang="en-US" dirty="0"/>
              <a:t>This meant that any circuit can be represented by a set of equations based in Boolean algebra </a:t>
            </a:r>
            <a:r>
              <a:rPr lang="en-US" dirty="0">
                <a:sym typeface="Wingdings" pitchFamily="2" charset="2"/>
              </a:rPr>
              <a:t> separation of Logical Layer/Operation Abstraction from Physical Layer/Operation</a:t>
            </a:r>
            <a:endParaRPr lang="en-US" dirty="0"/>
          </a:p>
          <a:p>
            <a:r>
              <a:rPr lang="en-US" dirty="0"/>
              <a:t>An imperative language is Turing complete if it has conditional branching (SELECTION) and the ability to change an arbitrary amount of memory </a:t>
            </a:r>
          </a:p>
          <a:p>
            <a:pPr lvl="1"/>
            <a:r>
              <a:rPr lang="en-US" dirty="0"/>
              <a:t>Only need BRZ and 4 instructions</a:t>
            </a:r>
          </a:p>
          <a:p>
            <a:pPr lvl="2"/>
            <a:r>
              <a:rPr lang="en-US" dirty="0"/>
              <a:t>Technically, can even distill down to 1 instruction total</a:t>
            </a:r>
          </a:p>
          <a:p>
            <a:r>
              <a:rPr lang="en-US" dirty="0"/>
              <a:t>But 3 make more efficient software engineering</a:t>
            </a:r>
          </a:p>
          <a:p>
            <a:pPr lvl="1"/>
            <a:r>
              <a:rPr lang="en-US" dirty="0"/>
              <a:t>Rather than 3000 lines of code only need 18 and is more maintainable</a:t>
            </a:r>
          </a:p>
        </p:txBody>
      </p:sp>
    </p:spTree>
    <p:extLst>
      <p:ext uri="{BB962C8B-B14F-4D97-AF65-F5344CB8AC3E}">
        <p14:creationId xmlns:p14="http://schemas.microsoft.com/office/powerpoint/2010/main" val="1711148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55B09-6B6F-974B-B5B3-9A6818E9E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SKIP: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1BB90-4D04-8F4C-BA36-BB4E2A27617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Newton’s 1</a:t>
            </a:r>
            <a:r>
              <a:rPr lang="en-US" baseline="30000" dirty="0"/>
              <a:t>st</a:t>
            </a:r>
            <a:r>
              <a:rPr lang="en-US" dirty="0"/>
              <a:t> Law </a:t>
            </a:r>
            <a:r>
              <a:rPr lang="en-US" dirty="0">
                <a:sym typeface="Wingdings" pitchFamily="2" charset="2"/>
              </a:rPr>
              <a:t> Sequential</a:t>
            </a:r>
            <a:endParaRPr lang="en-US" dirty="0"/>
          </a:p>
          <a:p>
            <a:pPr lvl="1"/>
            <a:r>
              <a:rPr lang="en-US" dirty="0"/>
              <a:t>An object continues in uniform, linear motion unless acted upon by a net, external force</a:t>
            </a:r>
          </a:p>
          <a:p>
            <a:r>
              <a:rPr lang="en-US" dirty="0"/>
              <a:t>Universe itself does Computation</a:t>
            </a:r>
          </a:p>
          <a:p>
            <a:pPr lvl="1"/>
            <a:r>
              <a:rPr lang="en-US" dirty="0"/>
              <a:t>Particles are the computing agents</a:t>
            </a:r>
          </a:p>
          <a:p>
            <a:r>
              <a:rPr lang="en-US" dirty="0"/>
              <a:t>Turing Machines (tape and control head only)</a:t>
            </a:r>
          </a:p>
          <a:p>
            <a:pPr lvl="1"/>
            <a:r>
              <a:rPr lang="en-US" dirty="0"/>
              <a:t>Anything that’s computable in the universe can be computed by them</a:t>
            </a:r>
          </a:p>
          <a:p>
            <a:r>
              <a:rPr lang="en-US" dirty="0"/>
              <a:t>Turing-Complete</a:t>
            </a:r>
          </a:p>
          <a:p>
            <a:pPr lvl="1"/>
            <a:r>
              <a:rPr lang="en-US" dirty="0"/>
              <a:t>Any computing agent that’s Turing-Complete is equivalent to every other Turing-Complete computing agent</a:t>
            </a:r>
          </a:p>
          <a:p>
            <a:r>
              <a:rPr lang="en-US" dirty="0"/>
              <a:t>An imperative language is Turing complete if it has conditional branching and the ability to change an arbitrary amount of memory </a:t>
            </a:r>
          </a:p>
          <a:p>
            <a:pPr lvl="1"/>
            <a:r>
              <a:rPr lang="en-US" dirty="0"/>
              <a:t>Only need BRZ and 4 instructions</a:t>
            </a:r>
          </a:p>
          <a:p>
            <a:pPr lvl="2"/>
            <a:r>
              <a:rPr lang="en-US" dirty="0"/>
              <a:t>Technically, can even distill down to 1 instruction total</a:t>
            </a:r>
          </a:p>
        </p:txBody>
      </p:sp>
    </p:spTree>
    <p:extLst>
      <p:ext uri="{BB962C8B-B14F-4D97-AF65-F5344CB8AC3E}">
        <p14:creationId xmlns:p14="http://schemas.microsoft.com/office/powerpoint/2010/main" val="4099524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Control Structures for Computing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These control structures are fine as we’ve shown so far for human computing agents</a:t>
            </a:r>
          </a:p>
          <a:p>
            <a:pPr lvl="1"/>
            <a:r>
              <a:rPr lang="en-US" dirty="0"/>
              <a:t>We’ve seen them as diagrams or English statements in the Zeller algorithm</a:t>
            </a:r>
          </a:p>
          <a:p>
            <a:r>
              <a:rPr lang="en-US" dirty="0"/>
              <a:t>For digital computing agents, </a:t>
            </a:r>
            <a:r>
              <a:rPr lang="en-US" b="1" dirty="0"/>
              <a:t>each language provides an implementation </a:t>
            </a:r>
            <a:r>
              <a:rPr lang="en-US" dirty="0"/>
              <a:t>of the control structures</a:t>
            </a:r>
          </a:p>
          <a:p>
            <a:r>
              <a:rPr lang="en-US" dirty="0"/>
              <a:t>E.g., Python implements selection as an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if-else</a:t>
            </a:r>
            <a:r>
              <a:rPr lang="en-US" dirty="0"/>
              <a:t> or an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-else</a:t>
            </a:r>
            <a:r>
              <a:rPr lang="en-US" dirty="0"/>
              <a:t> construct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874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058F3-8D0A-A44B-BE2E-00D597453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Python’s Implementation of Selection: IF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2548D-C177-0342-BFA4-77C9AF69C64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A </a:t>
            </a:r>
            <a:r>
              <a:rPr lang="en-US" sz="2200" b="1" dirty="0"/>
              <a:t>header</a:t>
            </a:r>
            <a:r>
              <a:rPr lang="en-US" sz="2200" dirty="0"/>
              <a:t> in Python is a specific keyword followed by a colon.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In the example, the if-else statement contains </a:t>
            </a:r>
            <a:r>
              <a:rPr lang="en-US" sz="2200" b="1" dirty="0"/>
              <a:t>two headers</a:t>
            </a:r>
            <a:r>
              <a:rPr lang="en-US" sz="2200" dirty="0"/>
              <a:t>, “if which == 'F':” containing keyword if, and “else:” consisting only of the keyword else.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Headers that are part of the same </a:t>
            </a:r>
            <a:r>
              <a:rPr lang="en-US" sz="2200" b="1" dirty="0"/>
              <a:t>compound statement </a:t>
            </a:r>
            <a:r>
              <a:rPr lang="en-US" sz="2200" dirty="0"/>
              <a:t>must be </a:t>
            </a:r>
            <a:r>
              <a:rPr lang="en-US" sz="2200" b="1" dirty="0"/>
              <a:t>indented</a:t>
            </a:r>
            <a:r>
              <a:rPr lang="en-US" sz="2200" dirty="0"/>
              <a:t> the same amount—otherwise, a syntax error will result.</a:t>
            </a:r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7CBA57-7F9F-C84A-97D9-310AC4CA7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76400"/>
            <a:ext cx="3886200" cy="133102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AB6636-44D8-0142-8071-569E8EB09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970980"/>
            <a:ext cx="4343400" cy="21468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8A650C-EABF-6246-9CD1-D5B34A5E2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2" y="5275537"/>
            <a:ext cx="3454400" cy="1582463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9CF90103-852F-5A4B-B614-D619F60D65D8}"/>
              </a:ext>
            </a:extLst>
          </p:cNvPr>
          <p:cNvSpPr/>
          <p:nvPr/>
        </p:nvSpPr>
        <p:spPr>
          <a:xfrm>
            <a:off x="7808490" y="5201478"/>
            <a:ext cx="943822" cy="1582463"/>
          </a:xfrm>
          <a:prstGeom prst="rightBrace">
            <a:avLst/>
          </a:prstGeom>
          <a:ln w="3175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4876B5-FCBA-064A-BBAD-40E894FEE896}"/>
              </a:ext>
            </a:extLst>
          </p:cNvPr>
          <p:cNvSpPr txBox="1"/>
          <p:nvPr/>
        </p:nvSpPr>
        <p:spPr>
          <a:xfrm rot="5400000">
            <a:off x="7990134" y="5732024"/>
            <a:ext cx="1582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Compound</a:t>
            </a:r>
            <a:r>
              <a:rPr lang="en-US" dirty="0"/>
              <a:t> Statement</a:t>
            </a:r>
          </a:p>
        </p:txBody>
      </p:sp>
    </p:spTree>
    <p:extLst>
      <p:ext uri="{BB962C8B-B14F-4D97-AF65-F5344CB8AC3E}">
        <p14:creationId xmlns:p14="http://schemas.microsoft.com/office/powerpoint/2010/main" val="3276377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E0E78-AD20-9F42-9490-0FD33C69A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Indentation 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25981-7AE5-0F4A-8D88-03A6FDD14E1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fairly unique aspect of Python is that the amount of </a:t>
            </a:r>
            <a:r>
              <a:rPr lang="en-US" b="1" dirty="0"/>
              <a:t>indentation</a:t>
            </a:r>
            <a:r>
              <a:rPr lang="en-US" dirty="0"/>
              <a:t> of each program line is </a:t>
            </a:r>
            <a:r>
              <a:rPr lang="en-US" b="1" dirty="0"/>
              <a:t>significant</a:t>
            </a:r>
            <a:r>
              <a:rPr lang="en-US" dirty="0"/>
              <a:t>  </a:t>
            </a:r>
          </a:p>
          <a:p>
            <a:r>
              <a:rPr lang="en-US" dirty="0"/>
              <a:t>In most programming languages, indentation has no effect on program logic</a:t>
            </a:r>
          </a:p>
          <a:p>
            <a:pPr lvl="1"/>
            <a:r>
              <a:rPr lang="en-US" dirty="0"/>
              <a:t>It is simply used to align program lines to aid readability</a:t>
            </a:r>
          </a:p>
          <a:p>
            <a:r>
              <a:rPr lang="en-US" dirty="0"/>
              <a:t>In Python, however, </a:t>
            </a:r>
            <a:r>
              <a:rPr lang="en-US" u="sng" dirty="0"/>
              <a:t>indentation is used to associate and group statements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608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EB644-7DA6-0B44-90F6-0E8F29E83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and Relational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EE239-7AD9-F94C-9F94-7B29E7E4F62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 Python: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84860-B16C-B943-BAF8-2F2324535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00" y="2438400"/>
            <a:ext cx="45212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03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F7774-791F-2043-813A-ADC2E30AD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Python’s Implementation of Iteration: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A7E1B-8AE0-C74D-816B-99BB472450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959352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Python’s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/>
              <a:t> statement provides a convenient means of iterating over lists (and other sequences)</a:t>
            </a:r>
          </a:p>
          <a:p>
            <a:r>
              <a:rPr lang="en-US" dirty="0"/>
              <a:t>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/>
              <a:t> statement is an iterative control statement that iterates once for each element in a specified sequence of elements</a:t>
            </a:r>
          </a:p>
          <a:p>
            <a:r>
              <a:rPr lang="en-US" dirty="0"/>
              <a:t>For loops are used to construct </a:t>
            </a:r>
            <a:r>
              <a:rPr lang="en-US" i="1" dirty="0"/>
              <a:t>definite loops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eachNumber</a:t>
            </a:r>
            <a:r>
              <a:rPr lang="en-US" dirty="0"/>
              <a:t> is referred to as a </a:t>
            </a:r>
            <a:r>
              <a:rPr lang="en-US" b="1" dirty="0"/>
              <a:t>loop variable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5B9DE2-6078-5941-9F9C-19EB21282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752" y="1676400"/>
            <a:ext cx="4114800" cy="7351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DFBDD3-01C3-BF4C-8674-5EEDA88B3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348" y="2411578"/>
            <a:ext cx="4413250" cy="5345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835A4F-A64E-A74E-B9A7-B392AD1D3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554" y="3309791"/>
            <a:ext cx="4413250" cy="74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26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BC8A-082D-374C-B4FF-D49EA4E1A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Python’s Implementation of Iteration: WHILE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26580-66EB-314E-9B44-EE74782E5CF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883153" cy="5257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Indefinite loops</a:t>
            </a:r>
            <a:r>
              <a:rPr lang="en-US" dirty="0"/>
              <a:t>, where the number of times the loop is executed isn’t specified explicitly in advance, are implemented as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/>
              <a:t> loops in Python</a:t>
            </a:r>
          </a:p>
          <a:p>
            <a:r>
              <a:rPr lang="en-US" sz="3200" dirty="0">
                <a:solidFill>
                  <a:prstClr val="black"/>
                </a:solidFill>
              </a:rPr>
              <a:t>In the </a:t>
            </a:r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3200" dirty="0">
                <a:solidFill>
                  <a:prstClr val="black"/>
                </a:solidFill>
              </a:rPr>
              <a:t> loop version, loop variable </a:t>
            </a:r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3200" dirty="0">
                <a:solidFill>
                  <a:prstClr val="black"/>
                </a:solidFill>
              </a:rPr>
              <a:t> must be initialized and incremented each time through the loop</a:t>
            </a:r>
          </a:p>
          <a:p>
            <a:r>
              <a:rPr lang="en-US" sz="3200" dirty="0">
                <a:solidFill>
                  <a:prstClr val="black"/>
                </a:solidFill>
              </a:rPr>
              <a:t>In the </a:t>
            </a:r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3200" dirty="0">
                <a:solidFill>
                  <a:prstClr val="black"/>
                </a:solidFill>
              </a:rPr>
              <a:t> loop version, however, loop variable </a:t>
            </a:r>
            <a:r>
              <a:rPr lang="en-US" sz="32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eachNumber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prstClr val="black"/>
                </a:solidFill>
              </a:rPr>
              <a:t>automatically iterates </a:t>
            </a:r>
            <a:r>
              <a:rPr lang="en-US" sz="3200" dirty="0">
                <a:solidFill>
                  <a:prstClr val="black"/>
                </a:solidFill>
              </a:rPr>
              <a:t>over the provided sequence of values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23ADB2-AC7D-A048-B19A-82652DD27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061" y="2854463"/>
            <a:ext cx="4495800" cy="88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102208-3360-6442-93CB-F5EFB0A74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461" y="4267200"/>
            <a:ext cx="29718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1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19F99-9D6E-1446-AEE4-75D4C57B2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story so far…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8FFDE-A258-DD4B-9170-EA0AF3DB231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process that affects the transformation of the Data to Information is an Algorithm</a:t>
            </a:r>
          </a:p>
          <a:p>
            <a:pPr lvl="1"/>
            <a:r>
              <a:rPr lang="en-US" dirty="0"/>
              <a:t>Data was Temperature Values</a:t>
            </a:r>
          </a:p>
          <a:p>
            <a:pPr lvl="1"/>
            <a:r>
              <a:rPr lang="en-US" dirty="0"/>
              <a:t>Process was Average + Threshold</a:t>
            </a:r>
          </a:p>
          <a:p>
            <a:pPr lvl="1"/>
            <a:r>
              <a:rPr lang="en-US" dirty="0"/>
              <a:t>Information: Is it cold or not?</a:t>
            </a:r>
          </a:p>
          <a:p>
            <a:r>
              <a:rPr lang="en-US" dirty="0"/>
              <a:t>An algorithm is the step-by-step procedure</a:t>
            </a:r>
          </a:p>
          <a:p>
            <a:r>
              <a:rPr lang="en-US" dirty="0"/>
              <a:t>This consists of Control Structures that control the flow of execution of the algorithm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3BFC821-D2B2-E94A-A007-2DD7EA02909A}"/>
              </a:ext>
            </a:extLst>
          </p:cNvPr>
          <p:cNvGraphicFramePr/>
          <p:nvPr/>
        </p:nvGraphicFramePr>
        <p:xfrm>
          <a:off x="3962400" y="4343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02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/>
              <a:t>Computer Programs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0200"/>
            <a:ext cx="8153400" cy="4876800"/>
          </a:xfrm>
        </p:spPr>
        <p:txBody>
          <a:bodyPr>
            <a:normAutofit lnSpcReduction="10000"/>
          </a:bodyPr>
          <a:lstStyle/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What exactly is a </a:t>
            </a:r>
            <a:r>
              <a:rPr lang="en-GB" altLang="en-US" i="1" dirty="0"/>
              <a:t>computer program</a:t>
            </a:r>
            <a:r>
              <a:rPr lang="en-GB" altLang="en-US" dirty="0"/>
              <a:t>?</a:t>
            </a:r>
          </a:p>
          <a:p>
            <a:pPr lvl="1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A detailed, step-by-step </a:t>
            </a:r>
            <a:r>
              <a:rPr lang="en-GB" altLang="en-US" b="1" dirty="0"/>
              <a:t>sequence of instructions </a:t>
            </a:r>
            <a:r>
              <a:rPr lang="en-GB" altLang="en-US" dirty="0"/>
              <a:t>telling a computer what to do.</a:t>
            </a:r>
          </a:p>
          <a:p>
            <a:pPr lvl="1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If we </a:t>
            </a:r>
            <a:r>
              <a:rPr lang="en-GB" altLang="en-US" i="1" dirty="0"/>
              <a:t>change</a:t>
            </a:r>
            <a:r>
              <a:rPr lang="en-GB" altLang="en-US" dirty="0"/>
              <a:t> the program, the computer performs a different set of actions or a </a:t>
            </a:r>
            <a:r>
              <a:rPr lang="en-GB" altLang="en-US" i="1" dirty="0"/>
              <a:t>different task</a:t>
            </a:r>
            <a:r>
              <a:rPr lang="en-GB" altLang="en-US" dirty="0"/>
              <a:t>.</a:t>
            </a:r>
          </a:p>
          <a:p>
            <a:pPr lvl="1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The </a:t>
            </a:r>
            <a:r>
              <a:rPr lang="en-GB" altLang="en-US" i="1" dirty="0"/>
              <a:t>machine stays the same</a:t>
            </a:r>
            <a:r>
              <a:rPr lang="en-GB" altLang="en-US" dirty="0"/>
              <a:t>, but the program changes!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Programs contain the instructions that are </a:t>
            </a:r>
            <a:r>
              <a:rPr lang="en-GB" altLang="en-US" b="1" dirty="0"/>
              <a:t>executed</a:t>
            </a:r>
            <a:r>
              <a:rPr lang="en-GB" altLang="en-US" dirty="0"/>
              <a:t>, or carried out, by the CPU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All program instructions are </a:t>
            </a:r>
            <a:r>
              <a:rPr lang="en-GB" altLang="en-US" b="1" dirty="0"/>
              <a:t>translated</a:t>
            </a:r>
            <a:r>
              <a:rPr lang="en-GB" altLang="en-US" dirty="0"/>
              <a:t> to binary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Binary is all the CPU really understands since it consists of switches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2" charset="0"/>
                <a:cs typeface="Times New Roman" pitchFamily="1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2" charset="0"/>
                <a:cs typeface="Times New Roman" pitchFamily="1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2" charset="0"/>
                <a:cs typeface="Times New Roman" pitchFamily="1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2" charset="0"/>
                <a:cs typeface="Times New Roman" pitchFamily="1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2" charset="0"/>
                <a:cs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2" charset="0"/>
                <a:cs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2" charset="0"/>
                <a:cs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2" charset="0"/>
                <a:cs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2" charset="0"/>
                <a:cs typeface="Times New Roman" pitchFamily="16" charset="0"/>
              </a:defRPr>
            </a:lvl9pPr>
          </a:lstStyle>
          <a:p>
            <a:pPr eaLnBrk="1" hangingPunct="1"/>
            <a:fld id="{D5C0C0DF-A7DD-4CE0-94CF-8986EBE9C4C6}" type="slidenum">
              <a:rPr lang="en-US" altLang="en-US" sz="1400" smtClean="0"/>
              <a:pPr eaLnBrk="1" hangingPunct="1"/>
              <a:t>4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120399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52" y="3989042"/>
            <a:ext cx="91440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Contains Switches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289877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These switches can be used to construct more complicated functions</a:t>
            </a:r>
          </a:p>
          <a:p>
            <a:r>
              <a:rPr lang="en-US" dirty="0"/>
              <a:t>Functions such as Boolean circuits: like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/>
              <a:t> switches (on the left)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dirty="0"/>
              <a:t> switches (on the right) </a:t>
            </a:r>
          </a:p>
          <a:p>
            <a:r>
              <a:rPr lang="en-US" dirty="0"/>
              <a:t>These functions can then be combined to carry out basic operations on data</a:t>
            </a:r>
          </a:p>
          <a:p>
            <a:pPr lvl="1"/>
            <a:r>
              <a:rPr lang="en-US" dirty="0"/>
              <a:t>E.g., Arithmetic Operations, </a:t>
            </a:r>
            <a:br>
              <a:rPr lang="en-US" dirty="0"/>
            </a:br>
            <a:r>
              <a:rPr lang="en-US" dirty="0"/>
              <a:t>memory operations, etc.</a:t>
            </a:r>
          </a:p>
        </p:txBody>
      </p:sp>
    </p:spTree>
    <p:extLst>
      <p:ext uri="{BB962C8B-B14F-4D97-AF65-F5344CB8AC3E}">
        <p14:creationId xmlns:p14="http://schemas.microsoft.com/office/powerpoint/2010/main" val="968110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BBFB3-BD1A-6E40-A8A2-BE30AF6F8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Memory, CPU, and Instructions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A16C6-A954-424F-9210-B144D469DFD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A computer’s memory contains both programs and data</a:t>
            </a:r>
          </a:p>
          <a:p>
            <a:pPr lvl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This is the </a:t>
            </a:r>
            <a:r>
              <a:rPr lang="en-GB" altLang="en-US" b="1" dirty="0"/>
              <a:t>von Neumann architecture</a:t>
            </a:r>
          </a:p>
          <a:p>
            <a:pPr lvl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Main memory is fast, but </a:t>
            </a:r>
            <a:r>
              <a:rPr lang="en-GB" altLang="en-US" i="1" dirty="0"/>
              <a:t>volatile</a:t>
            </a:r>
            <a:r>
              <a:rPr lang="en-GB" altLang="en-US" dirty="0"/>
              <a:t>; i.e., when the power is interrupted, the contents of memory are lost.</a:t>
            </a:r>
          </a:p>
          <a:p>
            <a:pPr lvl="2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Secondary memory provides more permanent storage: magnetic (hard drive, floppy), optical (CD, DVD), etc.</a:t>
            </a:r>
          </a:p>
          <a:p>
            <a:pPr lvl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The CPU can only directly access data stored in </a:t>
            </a:r>
            <a:r>
              <a:rPr lang="en-GB" altLang="en-US" i="1" dirty="0"/>
              <a:t>main memory</a:t>
            </a:r>
            <a:r>
              <a:rPr lang="en-GB" altLang="en-US" dirty="0"/>
              <a:t>, the Random Access Memory (RAM)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651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/>
              <a:t>CPU Uses the Fetch-Execute Cycle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The </a:t>
            </a:r>
            <a:r>
              <a:rPr lang="en-GB" altLang="en-US" i="1" dirty="0"/>
              <a:t>Fetch-Execute Cycle</a:t>
            </a:r>
            <a:r>
              <a:rPr lang="en-GB" altLang="en-US" dirty="0"/>
              <a:t> involves:</a:t>
            </a:r>
            <a:endParaRPr lang="en-GB" altLang="en-US" i="1" dirty="0"/>
          </a:p>
          <a:p>
            <a:pPr lvl="1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 err="1"/>
              <a:t>FETCHing</a:t>
            </a:r>
            <a:r>
              <a:rPr lang="en-GB" altLang="en-US" dirty="0"/>
              <a:t>, or retrieving, the first instruction from memory</a:t>
            </a:r>
          </a:p>
          <a:p>
            <a:pPr lvl="1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Decoding the instruction to see what it represents</a:t>
            </a:r>
          </a:p>
          <a:p>
            <a:pPr lvl="1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EXECUTING, or carrying out, the appropriate action </a:t>
            </a:r>
          </a:p>
          <a:p>
            <a:pPr lvl="1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FETCHING the next instruction, decoding it, and executing it</a:t>
            </a:r>
          </a:p>
          <a:p>
            <a:pPr lvl="1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Rinse, lather, repeat!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2" charset="0"/>
                <a:cs typeface="Times New Roman" pitchFamily="1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2" charset="0"/>
                <a:cs typeface="Times New Roman" pitchFamily="1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2" charset="0"/>
                <a:cs typeface="Times New Roman" pitchFamily="1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2" charset="0"/>
                <a:cs typeface="Times New Roman" pitchFamily="1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2" charset="0"/>
                <a:cs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2" charset="0"/>
                <a:cs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2" charset="0"/>
                <a:cs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2" charset="0"/>
                <a:cs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2" charset="0"/>
                <a:cs typeface="Times New Roman" pitchFamily="16" charset="0"/>
              </a:defRPr>
            </a:lvl9pPr>
          </a:lstStyle>
          <a:p>
            <a:pPr eaLnBrk="1" hangingPunct="1"/>
            <a:fld id="{CA4EBFC3-0CA1-4EC1-A96C-3E8A068F7305}" type="slidenum">
              <a:rPr lang="en-US" altLang="en-US" sz="1400" smtClean="0"/>
              <a:pPr eaLnBrk="1" hangingPunct="1"/>
              <a:t>7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7177810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E67E-AA12-BF42-A151-8A698A06F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Universal Machine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6CA3D-7375-9349-BE96-8F95E7766EE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All modern computers follow the same prescription</a:t>
            </a:r>
          </a:p>
          <a:p>
            <a:pPr lvl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 dirty="0"/>
              <a:t>Programs</a:t>
            </a:r>
            <a:r>
              <a:rPr lang="en-GB" altLang="en-US" dirty="0"/>
              <a:t> are the </a:t>
            </a:r>
            <a:r>
              <a:rPr lang="en-GB" altLang="en-US" b="1" dirty="0"/>
              <a:t>instructions</a:t>
            </a:r>
            <a:r>
              <a:rPr lang="en-GB" altLang="en-US" dirty="0"/>
              <a:t> for the computer to execute (carry out)</a:t>
            </a:r>
          </a:p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A modern computer can be defined as “a machine that stores and manipulates information under the control of a changeable program.”</a:t>
            </a:r>
          </a:p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Three key elements:</a:t>
            </a:r>
          </a:p>
          <a:p>
            <a:pPr lvl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Computers are devices for </a:t>
            </a:r>
            <a:r>
              <a:rPr lang="en-GB" altLang="en-US" i="1" dirty="0"/>
              <a:t>manipulating information</a:t>
            </a:r>
            <a:r>
              <a:rPr lang="en-GB" altLang="en-US" dirty="0"/>
              <a:t>.</a:t>
            </a:r>
          </a:p>
          <a:p>
            <a:pPr lvl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Computers operate under the control of a </a:t>
            </a:r>
            <a:r>
              <a:rPr lang="en-GB" altLang="en-US" b="1" dirty="0"/>
              <a:t>changeable program</a:t>
            </a:r>
            <a:r>
              <a:rPr lang="en-GB" altLang="en-US" dirty="0"/>
              <a:t>.</a:t>
            </a:r>
          </a:p>
          <a:p>
            <a:pPr lvl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von Neumann architecture: data + programs in the same memory space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458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1936, Turing was interested in the question of what it means for a </a:t>
            </a:r>
            <a:r>
              <a:rPr lang="en-US" b="1" dirty="0"/>
              <a:t>task to be computable</a:t>
            </a:r>
          </a:p>
          <a:p>
            <a:r>
              <a:rPr lang="en-US" dirty="0"/>
              <a:t>Intuitively, a task is computable if it is possible to specify a </a:t>
            </a:r>
            <a:r>
              <a:rPr lang="en-US" b="1" dirty="0"/>
              <a:t>sequence of instructions </a:t>
            </a:r>
            <a:r>
              <a:rPr lang="en-US" dirty="0"/>
              <a:t>which will result in the completion of the task</a:t>
            </a:r>
          </a:p>
          <a:p>
            <a:r>
              <a:rPr lang="en-US" dirty="0"/>
              <a:t>Turing proposed a class of devices to develop a </a:t>
            </a:r>
            <a:r>
              <a:rPr lang="en-US" b="1" dirty="0"/>
              <a:t>formal notion of computation</a:t>
            </a:r>
          </a:p>
          <a:p>
            <a:pPr lvl="1"/>
            <a:r>
              <a:rPr lang="en-US" dirty="0"/>
              <a:t>Originally called a-machines (automatic machine) now called Turing Machines</a:t>
            </a:r>
          </a:p>
          <a:p>
            <a:pPr lvl="1"/>
            <a:r>
              <a:rPr lang="en-US" dirty="0"/>
              <a:t>Turing reformulated Kurt Gödel's 1931 results on the limits of proof and computation</a:t>
            </a:r>
          </a:p>
          <a:p>
            <a:pPr lvl="1"/>
            <a:r>
              <a:rPr lang="en-US" dirty="0"/>
              <a:t>He replaced Gödel's universal arithmetic-based formal language with these formal and simple hypothetical devices</a:t>
            </a:r>
          </a:p>
        </p:txBody>
      </p:sp>
    </p:spTree>
    <p:extLst>
      <p:ext uri="{BB962C8B-B14F-4D97-AF65-F5344CB8AC3E}">
        <p14:creationId xmlns:p14="http://schemas.microsoft.com/office/powerpoint/2010/main" val="2019423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dStudPres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9000B0E-F247-42DE-B4C8-953FA55828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1897</Words>
  <Application>Microsoft Macintosh PowerPoint</Application>
  <PresentationFormat>On-screen Show (4:3)</PresentationFormat>
  <Paragraphs>183</Paragraphs>
  <Slides>27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Calibri</vt:lpstr>
      <vt:lpstr>Courier New</vt:lpstr>
      <vt:lpstr>Tahoma</vt:lpstr>
      <vt:lpstr>Tw Cen MT</vt:lpstr>
      <vt:lpstr>Wingdings</vt:lpstr>
      <vt:lpstr>Wingdings 2</vt:lpstr>
      <vt:lpstr>EdStudPres</vt:lpstr>
      <vt:lpstr>Essential computational thinking: Chapter 05</vt:lpstr>
      <vt:lpstr>Chapter 5</vt:lpstr>
      <vt:lpstr>The story so far… </vt:lpstr>
      <vt:lpstr>Computer Programs</vt:lpstr>
      <vt:lpstr>CPU Contains Switches</vt:lpstr>
      <vt:lpstr>Memory, CPU, and Instructions</vt:lpstr>
      <vt:lpstr>CPU Uses the Fetch-Execute Cycle</vt:lpstr>
      <vt:lpstr>The Universal Machine</vt:lpstr>
      <vt:lpstr>Turing Machines</vt:lpstr>
      <vt:lpstr>The Turing Machine</vt:lpstr>
      <vt:lpstr>Minimal instruction set for the CPU</vt:lpstr>
      <vt:lpstr>Structured Program Theorem</vt:lpstr>
      <vt:lpstr>The story so far…</vt:lpstr>
      <vt:lpstr>Sequence, Selection, and Iteration</vt:lpstr>
      <vt:lpstr>What is a Control Structure?</vt:lpstr>
      <vt:lpstr>Sequence, Selection, and Iteration</vt:lpstr>
      <vt:lpstr>Flow of Control</vt:lpstr>
      <vt:lpstr>Food Selection: Boolean!</vt:lpstr>
      <vt:lpstr>Three Control Structures in UML</vt:lpstr>
      <vt:lpstr>Condition controlled by Boolean value</vt:lpstr>
      <vt:lpstr>SKIP: Physics</vt:lpstr>
      <vt:lpstr>Control Structures for Computing Agents</vt:lpstr>
      <vt:lpstr>Python’s Implementation of Selection: IF</vt:lpstr>
      <vt:lpstr>Indentation in Python</vt:lpstr>
      <vt:lpstr>Boolean and Relational Operators</vt:lpstr>
      <vt:lpstr>Python’s Implementation of Iteration: FOR</vt:lpstr>
      <vt:lpstr>Python’s Implementation of Iteration: WHILE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Computational Thinking</dc:title>
  <dc:subject/>
  <dc:creator>Ricky Sethi</dc:creator>
  <cp:keywords/>
  <dc:description/>
  <cp:lastModifiedBy/>
  <cp:revision>1</cp:revision>
  <dcterms:created xsi:type="dcterms:W3CDTF">2020-10-15T18:22:31Z</dcterms:created>
  <dcterms:modified xsi:type="dcterms:W3CDTF">2020-10-15T19:43:19Z</dcterms:modified>
  <cp:category/>
</cp:coreProperties>
</file>