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30"/>
  </p:notesMasterIdLst>
  <p:handoutMasterIdLst>
    <p:handoutMasterId r:id="rId31"/>
  </p:handoutMasterIdLst>
  <p:sldIdLst>
    <p:sldId id="256" r:id="rId3"/>
    <p:sldId id="500" r:id="rId4"/>
    <p:sldId id="685" r:id="rId5"/>
    <p:sldId id="686" r:id="rId6"/>
    <p:sldId id="687" r:id="rId7"/>
    <p:sldId id="688" r:id="rId8"/>
    <p:sldId id="642" r:id="rId9"/>
    <p:sldId id="691" r:id="rId10"/>
    <p:sldId id="689" r:id="rId11"/>
    <p:sldId id="690" r:id="rId12"/>
    <p:sldId id="669" r:id="rId13"/>
    <p:sldId id="670" r:id="rId14"/>
    <p:sldId id="671" r:id="rId15"/>
    <p:sldId id="672" r:id="rId16"/>
    <p:sldId id="673" r:id="rId17"/>
    <p:sldId id="708" r:id="rId18"/>
    <p:sldId id="698" r:id="rId19"/>
    <p:sldId id="700" r:id="rId20"/>
    <p:sldId id="714" r:id="rId21"/>
    <p:sldId id="715" r:id="rId22"/>
    <p:sldId id="716" r:id="rId23"/>
    <p:sldId id="713" r:id="rId24"/>
    <p:sldId id="703" r:id="rId25"/>
    <p:sldId id="305" r:id="rId26"/>
    <p:sldId id="711" r:id="rId27"/>
    <p:sldId id="712" r:id="rId28"/>
    <p:sldId id="710" r:id="rId29"/>
  </p:sldIdLst>
  <p:sldSz cx="9144000" cy="6858000" type="screen4x3"/>
  <p:notesSz cx="68580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82022" autoAdjust="0"/>
  </p:normalViewPr>
  <p:slideViewPr>
    <p:cSldViewPr>
      <p:cViewPr varScale="1">
        <p:scale>
          <a:sx n="96" d="100"/>
          <a:sy n="96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B4AFAF-AC9B-4116-B78F-A972D1BE5934}" type="datetimeFigureOut">
              <a:rPr lang="en-US" smtClean="0"/>
              <a:t>11/3/20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5175F2-DEF6-4BB2-B875-B1AE3C42D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7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11/3/20 2:38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 2:38 PM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 2:38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11/3/20 2:38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11/3/20 2:38 PM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11/3/20 2:38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E97ylAnrz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R0WrQMh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computational thinking: Chapter 07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Dr. Ricky J. Sethi</a:t>
            </a:r>
          </a:p>
          <a:p>
            <a:r>
              <a:rPr lang="en-US" dirty="0"/>
              <a:t>Essential Computational Thinking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with Python!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can </a:t>
            </a:r>
            <a:r>
              <a:rPr lang="en-US" b="1" dirty="0"/>
              <a:t>define</a:t>
            </a:r>
            <a:r>
              <a:rPr lang="en-US" dirty="0"/>
              <a:t> a procedure, or function, to make the sandwich: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makePBJ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(PB, Jelly, Bread):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Put PB on Bread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Put Jelly on Bread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Cut into squares</a:t>
            </a:r>
          </a:p>
          <a:p>
            <a:r>
              <a:rPr lang="en-US" dirty="0"/>
              <a:t>Now I can make lunch like this one day: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carrots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makePBJ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(Skippy, Farms, Wonder)</a:t>
            </a:r>
          </a:p>
          <a:p>
            <a:r>
              <a:rPr lang="en-US" dirty="0"/>
              <a:t>And on another day: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cookies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makePBJ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(Skippy, Farms, Wonder)</a:t>
            </a:r>
          </a:p>
        </p:txBody>
      </p:sp>
    </p:spTree>
    <p:extLst>
      <p:ext uri="{BB962C8B-B14F-4D97-AF65-F5344CB8AC3E}">
        <p14:creationId xmlns:p14="http://schemas.microsoft.com/office/powerpoint/2010/main" val="266666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9F99-9D6E-1446-AEE4-75D4C57B2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has broken…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FFDE-A258-DD4B-9170-EA0AF3DB23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Imagine you have a set routine every morning: you wake up, curse the alarm clock, and stumble out of bed, directly </a:t>
            </a:r>
            <a:r>
              <a:rPr lang="en-US" dirty="0" err="1"/>
              <a:t>en</a:t>
            </a:r>
            <a:r>
              <a:rPr lang="en-US" dirty="0"/>
              <a:t> route to the kitchen</a:t>
            </a:r>
          </a:p>
          <a:p>
            <a:r>
              <a:rPr lang="en-US" dirty="0"/>
              <a:t>You grab the nearest can of coffee grounds, boil some water, add the coffee grounds, and guzzle the resulting caffeine-induced nectar before finally waking up enough to realize it’s Sunday and you didn’t need to be awake at this ungodly hour anyway</a:t>
            </a:r>
          </a:p>
          <a:p>
            <a:r>
              <a:rPr lang="en-US" dirty="0"/>
              <a:t>We can illustrate this daily routine below: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C9B61-6C78-3D48-97FB-4C713A62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93" y="5433391"/>
            <a:ext cx="8682414" cy="14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B563C-8ADA-014C-B774-02DDC47B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Functionalize!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B8D31-5908-FE4B-AE74-32D66B8D0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31151"/>
            <a:ext cx="3886200" cy="208883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1849-D1D9-844C-815B-AB6639EC7A7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A single entity that </a:t>
            </a:r>
            <a:r>
              <a:rPr lang="en-US" sz="1800" i="1" dirty="0"/>
              <a:t>encapsulates</a:t>
            </a:r>
            <a:r>
              <a:rPr lang="en-US" sz="1800" dirty="0"/>
              <a:t> a number of steps is referred to as a </a:t>
            </a:r>
            <a:r>
              <a:rPr lang="en-US" sz="1800" b="1" dirty="0"/>
              <a:t>subroutine</a:t>
            </a:r>
            <a:r>
              <a:rPr lang="en-US" sz="1800" dirty="0"/>
              <a:t> or </a:t>
            </a:r>
            <a:r>
              <a:rPr lang="en-US" sz="1800" b="1" dirty="0"/>
              <a:t>procedure</a:t>
            </a:r>
            <a:r>
              <a:rPr lang="en-US" sz="1800" dirty="0"/>
              <a:t> or </a:t>
            </a:r>
            <a:r>
              <a:rPr lang="en-US" sz="1800" b="1" dirty="0"/>
              <a:t>function</a:t>
            </a:r>
            <a:r>
              <a:rPr lang="en-US" sz="1800" dirty="0"/>
              <a:t> in computer science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In this context, you can think of a function as just a name for a particular sequence of instructions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For example, we might refer to the sequence of steps in our daily routine as </a:t>
            </a:r>
            <a:r>
              <a:rPr lang="en-US" sz="1800" dirty="0" err="1"/>
              <a:t>CoffeeMaker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This is a kind of </a:t>
            </a:r>
            <a:r>
              <a:rPr lang="en-US" sz="1800" i="1" dirty="0"/>
              <a:t>abstraction</a:t>
            </a:r>
            <a:r>
              <a:rPr lang="en-US" sz="1800" dirty="0"/>
              <a:t> and, once you’ve defined a </a:t>
            </a:r>
            <a:r>
              <a:rPr lang="en-US" sz="1800" dirty="0" err="1"/>
              <a:t>CoffeeMaker</a:t>
            </a:r>
            <a:r>
              <a:rPr lang="en-US" sz="1800" dirty="0"/>
              <a:t> function, you can just use the name </a:t>
            </a:r>
            <a:r>
              <a:rPr lang="en-US" sz="1800" dirty="0" err="1"/>
              <a:t>CoffeeMaker</a:t>
            </a:r>
            <a:r>
              <a:rPr lang="en-US" sz="1800" dirty="0"/>
              <a:t> everywhere you’d normally utilize that entire sequence of instructions just as you do when making some coffee in your morning routine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A function in computer science is slightly different from a function as defined in mathematics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We’ve seen before that a mathematical function can be thought of as some process that takes an input and maps it to an output.</a:t>
            </a:r>
          </a:p>
        </p:txBody>
      </p:sp>
    </p:spTree>
    <p:extLst>
      <p:ext uri="{BB962C8B-B14F-4D97-AF65-F5344CB8AC3E}">
        <p14:creationId xmlns:p14="http://schemas.microsoft.com/office/powerpoint/2010/main" val="90792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47AA-04AC-D841-8708-F8CC288C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Sub-routines, Procedures, and Functions, oh my!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9060D-D79E-3543-9B4B-E52A735E26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589566"/>
            <a:ext cx="8382001" cy="3668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 imperative languages:</a:t>
            </a:r>
          </a:p>
          <a:p>
            <a:pPr marL="70866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A </a:t>
            </a:r>
            <a:r>
              <a:rPr lang="en-US" sz="1800" b="1" dirty="0"/>
              <a:t>sub-routine</a:t>
            </a:r>
            <a:r>
              <a:rPr lang="en-US" sz="1800" dirty="0"/>
              <a:t> is a (usually named) sequence of instructions to perform some task that is </a:t>
            </a:r>
            <a:r>
              <a:rPr lang="en-US" sz="1800" i="1" dirty="0"/>
              <a:t>encapsulated</a:t>
            </a:r>
            <a:r>
              <a:rPr lang="en-US" sz="1800" dirty="0"/>
              <a:t> as a single unit</a:t>
            </a:r>
          </a:p>
          <a:p>
            <a:pPr marL="70866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A </a:t>
            </a:r>
            <a:r>
              <a:rPr lang="en-US" sz="1800" b="1" dirty="0"/>
              <a:t>procedure</a:t>
            </a:r>
            <a:r>
              <a:rPr lang="en-US" sz="1800" dirty="0"/>
              <a:t> is a sub-routine that can possibly take some input, can have a </a:t>
            </a:r>
            <a:r>
              <a:rPr lang="en-US" sz="1800" b="1" dirty="0"/>
              <a:t>side-effect</a:t>
            </a:r>
            <a:r>
              <a:rPr lang="en-US" sz="1800" dirty="0"/>
              <a:t>, but </a:t>
            </a:r>
            <a:r>
              <a:rPr lang="en-US" sz="1800" b="1" dirty="0"/>
              <a:t>does</a:t>
            </a:r>
            <a:r>
              <a:rPr lang="en-US" sz="1800" dirty="0"/>
              <a:t> </a:t>
            </a:r>
            <a:r>
              <a:rPr lang="en-US" sz="1800" b="1" u="sng" dirty="0"/>
              <a:t>not</a:t>
            </a:r>
            <a:r>
              <a:rPr lang="en-US" sz="1800" b="1" dirty="0"/>
              <a:t> return </a:t>
            </a:r>
            <a:r>
              <a:rPr lang="en-US" sz="1800" dirty="0"/>
              <a:t>a value as output</a:t>
            </a:r>
          </a:p>
          <a:p>
            <a:pPr lvl="2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A side-effect in computer science means anything that changes something, like changing a variable’s value, writing to a file, reading from a file, sending data to a display, etc.</a:t>
            </a:r>
          </a:p>
          <a:p>
            <a:pPr marL="70866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/>
              <a:t>A </a:t>
            </a:r>
            <a:r>
              <a:rPr lang="en-US" sz="1800" b="1" dirty="0"/>
              <a:t>function</a:t>
            </a:r>
            <a:r>
              <a:rPr lang="en-US" sz="1800" dirty="0"/>
              <a:t> is a procedure that </a:t>
            </a:r>
            <a:r>
              <a:rPr lang="en-US" sz="1800" b="1" dirty="0"/>
              <a:t>does return </a:t>
            </a:r>
            <a:r>
              <a:rPr lang="en-US" sz="1800" dirty="0"/>
              <a:t>a value, where the output value returned can be different on different calls to that function</a:t>
            </a:r>
          </a:p>
          <a:p>
            <a:pPr lvl="2">
              <a:lnSpc>
                <a:spcPct val="90000"/>
              </a:lnSpc>
              <a:buFont typeface="+mj-lt"/>
              <a:buAutoNum type="arabicPeriod"/>
            </a:pPr>
            <a:r>
              <a:rPr lang="en-US" sz="1600" dirty="0"/>
              <a:t>There are subtle distinctions that can sometimes be drawn: e.g., you might have a pure function which always returns the same value on all calls for some specific input and does not produce any side-effects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89331-BEAD-2848-BF7D-B79ECA864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598" y="4765583"/>
            <a:ext cx="3269402" cy="2092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537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1AEC7-9DC8-8943-9579-457A037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CE7B2-B82E-094D-9233-646030CB1D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Notice we start off by first </a:t>
            </a:r>
            <a:r>
              <a:rPr lang="en-US" b="1" i="1" dirty="0"/>
              <a:t>defining</a:t>
            </a:r>
            <a:r>
              <a:rPr lang="en-US" dirty="0"/>
              <a:t> the function and then, when the program itself starts, we can call, or </a:t>
            </a:r>
            <a:r>
              <a:rPr lang="en-US" b="1" dirty="0"/>
              <a:t>invoke</a:t>
            </a:r>
            <a:r>
              <a:rPr lang="en-US" dirty="0"/>
              <a:t>, the function as many times as we want</a:t>
            </a:r>
          </a:p>
          <a:p>
            <a:r>
              <a:rPr lang="en-US" dirty="0"/>
              <a:t>We also follow the </a:t>
            </a:r>
            <a:r>
              <a:rPr lang="en-US" b="1" i="1" dirty="0"/>
              <a:t>functional notation </a:t>
            </a:r>
            <a:r>
              <a:rPr lang="en-US" dirty="0"/>
              <a:t>from algebra and use </a:t>
            </a:r>
            <a:r>
              <a:rPr lang="en-US" i="1" dirty="0"/>
              <a:t>parentheses</a:t>
            </a:r>
            <a:r>
              <a:rPr lang="en-US" dirty="0"/>
              <a:t> after its name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CoffeeMaker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 to denote a function or procedure, with the </a:t>
            </a:r>
            <a:r>
              <a:rPr lang="en-US" b="1" dirty="0"/>
              <a:t>input</a:t>
            </a:r>
            <a:r>
              <a:rPr lang="en-US" dirty="0"/>
              <a:t> listed </a:t>
            </a:r>
            <a:r>
              <a:rPr lang="en-US" i="1" dirty="0"/>
              <a:t>within the parentheses</a:t>
            </a:r>
            <a:r>
              <a:rPr lang="en-US" dirty="0"/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CoffeeMaker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(COFFEE_GROUNDS)</a:t>
            </a:r>
          </a:p>
          <a:p>
            <a:r>
              <a:rPr lang="en-US" dirty="0"/>
              <a:t>The input is referred to as the function’s </a:t>
            </a:r>
            <a:r>
              <a:rPr lang="en-US" b="1" dirty="0"/>
              <a:t>parameter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can further draw a distinction between the parameters in the function’s </a:t>
            </a:r>
            <a:r>
              <a:rPr lang="en-US" i="1" dirty="0"/>
              <a:t>definition</a:t>
            </a:r>
            <a:r>
              <a:rPr lang="en-US" dirty="0"/>
              <a:t> (called </a:t>
            </a:r>
            <a:r>
              <a:rPr lang="en-US" b="1" i="1" dirty="0"/>
              <a:t>formal parameters</a:t>
            </a:r>
            <a:r>
              <a:rPr lang="en-US" dirty="0"/>
              <a:t>) vs the parameters that are passed to the function when it’s called or </a:t>
            </a:r>
            <a:r>
              <a:rPr lang="en-US" i="1" dirty="0"/>
              <a:t>invoked</a:t>
            </a:r>
            <a:r>
              <a:rPr lang="en-US" dirty="0"/>
              <a:t> (these parameters are called the </a:t>
            </a:r>
            <a:r>
              <a:rPr lang="en-US" b="1" i="1" dirty="0"/>
              <a:t>actual parameters </a:t>
            </a:r>
            <a:r>
              <a:rPr lang="en-US" dirty="0"/>
              <a:t>or the </a:t>
            </a:r>
            <a:r>
              <a:rPr lang="en-US" b="1" i="1" dirty="0"/>
              <a:t>arguments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1400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92D1-E9E1-6647-82BE-2A74B263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404F-3787-8C4A-94D1-B4A08D2DD5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Python, things work the same way</a:t>
            </a:r>
          </a:p>
          <a:p>
            <a:r>
              <a:rPr lang="en-US" dirty="0"/>
              <a:t>We first </a:t>
            </a:r>
            <a:r>
              <a:rPr lang="en-US" b="1" dirty="0"/>
              <a:t>define</a:t>
            </a:r>
            <a:r>
              <a:rPr lang="en-US" dirty="0"/>
              <a:t> the procedure or function, using the Python keyword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/>
              <a:t> </a:t>
            </a:r>
          </a:p>
          <a:p>
            <a:r>
              <a:rPr lang="en-US" dirty="0"/>
              <a:t>We can then </a:t>
            </a:r>
            <a:r>
              <a:rPr lang="en-US" b="1" dirty="0"/>
              <a:t>call</a:t>
            </a:r>
            <a:r>
              <a:rPr lang="en-US" dirty="0"/>
              <a:t>, or </a:t>
            </a:r>
            <a:r>
              <a:rPr lang="en-US" b="1" dirty="0"/>
              <a:t>invoke</a:t>
            </a:r>
            <a:r>
              <a:rPr lang="en-US" dirty="0"/>
              <a:t>, the procedure as many times as we wanted using functional notation, by using parentheses after the name of the procedure: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print_the_chorus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809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Functions are an initial attempt at modularization</a:t>
            </a:r>
          </a:p>
          <a:p>
            <a:r>
              <a:rPr lang="en-US" dirty="0"/>
              <a:t>There is a trend of increasing abstraction in higher and higher levels of programming</a:t>
            </a:r>
          </a:p>
          <a:p>
            <a:r>
              <a:rPr lang="en-US" dirty="0"/>
              <a:t>E.g., OOP is also this kind of modularization/abstraction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41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C771-3CE4-164B-BD32-FD8A8446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4CA24-0232-5E46-BE64-F5FB0A682E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Python already understands some </a:t>
            </a:r>
            <a:r>
              <a:rPr lang="en-US" b="1" dirty="0"/>
              <a:t>keywords</a:t>
            </a:r>
            <a:r>
              <a:rPr lang="en-US" dirty="0"/>
              <a:t> or </a:t>
            </a:r>
            <a:r>
              <a:rPr lang="en-US" b="1" dirty="0"/>
              <a:t>commands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dirty="0"/>
              <a:t> went from being a statement (in Python 2.x) to being a function (Python 3.x)</a:t>
            </a:r>
          </a:p>
          <a:p>
            <a:r>
              <a:rPr lang="en-US" dirty="0"/>
              <a:t>It also understands </a:t>
            </a:r>
            <a:r>
              <a:rPr lang="en-US" b="1" dirty="0"/>
              <a:t>values</a:t>
            </a:r>
            <a:r>
              <a:rPr lang="en-US" dirty="0"/>
              <a:t> like numbers, strings, etc.</a:t>
            </a:r>
          </a:p>
          <a:p>
            <a:r>
              <a:rPr lang="en-US" dirty="0"/>
              <a:t>And it uses Functional Notation, just like in Algebra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775579"/>
            <a:ext cx="689390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0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Functions are also just like in Algebra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function has a </a:t>
            </a:r>
            <a:r>
              <a:rPr lang="en-US" b="1" dirty="0"/>
              <a:t>name</a:t>
            </a:r>
            <a:r>
              <a:rPr lang="en-US" dirty="0"/>
              <a:t> (</a:t>
            </a:r>
            <a:r>
              <a:rPr lang="en-US" b="1" dirty="0"/>
              <a:t>identifier</a:t>
            </a:r>
            <a:r>
              <a:rPr lang="en-US" dirty="0"/>
              <a:t>) and </a:t>
            </a:r>
            <a:r>
              <a:rPr lang="en-US" b="1" dirty="0"/>
              <a:t>arguments</a:t>
            </a:r>
            <a:r>
              <a:rPr lang="en-US" dirty="0"/>
              <a:t> or </a:t>
            </a:r>
            <a:r>
              <a:rPr lang="en-US" b="1" dirty="0"/>
              <a:t>parameters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y      =     f(x)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3314700" y="4686300"/>
            <a:ext cx="4572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5410200" y="4648200"/>
            <a:ext cx="4572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3657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5334000"/>
            <a:ext cx="99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Variable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5334000"/>
            <a:ext cx="3161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Function name: 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Function argument/parameter: 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3276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Assignment Operator</a:t>
            </a:r>
          </a:p>
        </p:txBody>
      </p:sp>
    </p:spTree>
    <p:extLst>
      <p:ext uri="{BB962C8B-B14F-4D97-AF65-F5344CB8AC3E}">
        <p14:creationId xmlns:p14="http://schemas.microsoft.com/office/powerpoint/2010/main" val="36663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8C67-AC76-884D-8056-5A20977A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65982-0BB6-1446-9748-F4BDC92533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function </a:t>
            </a:r>
            <a:r>
              <a:rPr lang="en-US" b="1" dirty="0"/>
              <a:t>header</a:t>
            </a:r>
            <a:r>
              <a:rPr lang="en-US" dirty="0"/>
              <a:t> starts with the keyword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dirty="0"/>
              <a:t>, followed by an identifier (like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/>
              <a:t>), which is the function’s name</a:t>
            </a:r>
          </a:p>
          <a:p>
            <a:r>
              <a:rPr lang="en-US" dirty="0"/>
              <a:t>The function name is followed by a comma-separated, possibly empty, list of variable identifiers called formal parameters, or simply “parameters”, within </a:t>
            </a:r>
            <a:r>
              <a:rPr lang="en-US" b="1" dirty="0"/>
              <a:t>parentheses</a:t>
            </a:r>
            <a:r>
              <a:rPr lang="en-US" dirty="0"/>
              <a:t> 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followed by a </a:t>
            </a:r>
            <a:r>
              <a:rPr lang="en-US" b="1" dirty="0"/>
              <a:t>colon</a:t>
            </a:r>
            <a:r>
              <a:rPr lang="en-US" dirty="0"/>
              <a:t> (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 )</a:t>
            </a:r>
          </a:p>
          <a:p>
            <a:r>
              <a:rPr lang="en-US" dirty="0"/>
              <a:t>Following the function header is the function </a:t>
            </a:r>
            <a:r>
              <a:rPr lang="en-US" b="1" dirty="0"/>
              <a:t>body</a:t>
            </a:r>
            <a:r>
              <a:rPr lang="en-US" dirty="0"/>
              <a:t>, a </a:t>
            </a:r>
            <a:r>
              <a:rPr lang="en-US" i="1" dirty="0"/>
              <a:t>program block </a:t>
            </a:r>
            <a:r>
              <a:rPr lang="en-US" dirty="0"/>
              <a:t>containing the function’s imperative statements</a:t>
            </a:r>
          </a:p>
          <a:p>
            <a:pPr lvl="1"/>
            <a:r>
              <a:rPr lang="en-US" dirty="0"/>
              <a:t>As with all blocks in Python, the statements must be </a:t>
            </a:r>
            <a:r>
              <a:rPr lang="en-US" b="1" dirty="0"/>
              <a:t>indented</a:t>
            </a:r>
            <a:r>
              <a:rPr lang="en-US" dirty="0"/>
              <a:t> at the same level, </a:t>
            </a:r>
            <a:r>
              <a:rPr lang="en-US" i="1" dirty="0"/>
              <a:t>relative</a:t>
            </a:r>
            <a:r>
              <a:rPr lang="en-US" dirty="0"/>
              <a:t> to the function header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3A96D-A048-EC48-BD1A-D1D7E85FAA06}"/>
              </a:ext>
            </a:extLst>
          </p:cNvPr>
          <p:cNvSpPr txBox="1"/>
          <p:nvPr/>
        </p:nvSpPr>
        <p:spPr>
          <a:xfrm>
            <a:off x="0" y="5688449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def f(z):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z*z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x=5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y=f(x)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print(y)</a:t>
            </a:r>
          </a:p>
        </p:txBody>
      </p:sp>
    </p:spTree>
    <p:extLst>
      <p:ext uri="{BB962C8B-B14F-4D97-AF65-F5344CB8AC3E}">
        <p14:creationId xmlns:p14="http://schemas.microsoft.com/office/powerpoint/2010/main" val="1314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Procedural Programming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354205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35D5-2E21-784D-B1FF-F2BAE70C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Invocation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537A1-ED82-4E4E-B65A-D12B41608F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function must be </a:t>
            </a:r>
            <a:r>
              <a:rPr lang="en-US" b="1" dirty="0"/>
              <a:t>defined</a:t>
            </a:r>
            <a:r>
              <a:rPr lang="en-US" dirty="0"/>
              <a:t> before it is used, or called, or </a:t>
            </a:r>
            <a:r>
              <a:rPr lang="en-US" b="1" dirty="0"/>
              <a:t>invoked</a:t>
            </a:r>
          </a:p>
          <a:p>
            <a:r>
              <a:rPr lang="en-US" dirty="0"/>
              <a:t>Functions are generally defined at the top of a program</a:t>
            </a:r>
          </a:p>
          <a:p>
            <a:r>
              <a:rPr lang="en-US" dirty="0"/>
              <a:t>The actual values passed to the function are called </a:t>
            </a:r>
            <a:r>
              <a:rPr lang="en-US" b="1" dirty="0"/>
              <a:t>actual parameters</a:t>
            </a:r>
            <a:r>
              <a:rPr lang="en-US" dirty="0"/>
              <a:t>, or </a:t>
            </a:r>
            <a:r>
              <a:rPr lang="en-US" b="1" dirty="0"/>
              <a:t>arguments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1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A7EC-7900-4047-8B10-C0C26A2E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Value-Returning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3A5E-86B4-2149-99B5-6E495DB194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value-returning function is a function that’s </a:t>
            </a:r>
            <a:r>
              <a:rPr lang="en-US" b="1" dirty="0"/>
              <a:t>called for </a:t>
            </a:r>
            <a:r>
              <a:rPr lang="en-US" dirty="0"/>
              <a:t>its </a:t>
            </a:r>
            <a:r>
              <a:rPr lang="en-US" b="1" dirty="0"/>
              <a:t>return value</a:t>
            </a:r>
            <a:r>
              <a:rPr lang="en-US" dirty="0"/>
              <a:t>, just like a mathematical function:</a:t>
            </a:r>
          </a:p>
          <a:p>
            <a:pPr marL="0" indent="0">
              <a:buNone/>
            </a:pPr>
            <a:r>
              <a:rPr lang="en-US" dirty="0"/>
              <a:t>			       f(x) = x*x </a:t>
            </a:r>
          </a:p>
          <a:p>
            <a:r>
              <a:rPr lang="en-US" dirty="0"/>
              <a:t>In this notation, “x” stands for any numeric value that function f() may be applied to</a:t>
            </a:r>
          </a:p>
          <a:p>
            <a:pPr marL="0" indent="0">
              <a:buNone/>
            </a:pPr>
            <a:r>
              <a:rPr lang="en-US" dirty="0"/>
              <a:t>			       f(2) = 2 x 2 = 4</a:t>
            </a:r>
          </a:p>
          <a:p>
            <a:r>
              <a:rPr lang="en-US" dirty="0"/>
              <a:t>Value-returning functions in Python are similarly used</a:t>
            </a:r>
          </a:p>
          <a:p>
            <a:pPr lvl="1"/>
            <a:r>
              <a:rPr lang="en-US" dirty="0"/>
              <a:t>Their call, or </a:t>
            </a:r>
            <a:r>
              <a:rPr lang="en-US" b="1" dirty="0"/>
              <a:t>invocation</a:t>
            </a:r>
            <a:r>
              <a:rPr lang="en-US" dirty="0"/>
              <a:t>, is replaced with their final value</a:t>
            </a:r>
          </a:p>
        </p:txBody>
      </p:sp>
    </p:spTree>
    <p:extLst>
      <p:ext uri="{BB962C8B-B14F-4D97-AF65-F5344CB8AC3E}">
        <p14:creationId xmlns:p14="http://schemas.microsoft.com/office/powerpoint/2010/main" val="278733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ACE4-352A-C244-84A4-4475B309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Value-Returning Functions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EBC66-D556-394C-A498-B5668D8AAD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</a:rPr>
              <a:t>A </a:t>
            </a:r>
            <a:r>
              <a:rPr lang="en-US" sz="3200" b="1" dirty="0">
                <a:solidFill>
                  <a:prstClr val="black"/>
                </a:solidFill>
              </a:rPr>
              <a:t>value-returning function </a:t>
            </a:r>
            <a:r>
              <a:rPr lang="en-US" sz="3200" dirty="0">
                <a:solidFill>
                  <a:prstClr val="black"/>
                </a:solidFill>
              </a:rPr>
              <a:t>is a sub-routine called for its return value, and is therefore similar to a mathematical function, e.g.,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	 y = f(x) = x*x                </a:t>
            </a:r>
            <a:r>
              <a:rPr lang="en-US" sz="3200" dirty="0">
                <a:solidFill>
                  <a:prstClr val="black"/>
                </a:solidFill>
                <a:sym typeface="Wingdings" pitchFamily="2" charset="2"/>
              </a:rPr>
              <a:t> DEFINITION</a:t>
            </a:r>
            <a:endParaRPr lang="en-US" sz="3200" dirty="0">
              <a:solidFill>
                <a:prstClr val="black"/>
              </a:solidFill>
            </a:endParaRPr>
          </a:p>
          <a:p>
            <a:pPr algn="just"/>
            <a:r>
              <a:rPr lang="en-US" sz="3200" dirty="0">
                <a:solidFill>
                  <a:prstClr val="black"/>
                </a:solidFill>
              </a:rPr>
              <a:t>In this notation, “x” stands for any numeric value that function f may be applied to, 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	 y =  f(2) = 2 x 2 = 4      </a:t>
            </a:r>
            <a:r>
              <a:rPr lang="en-US" sz="3200" dirty="0">
                <a:solidFill>
                  <a:prstClr val="black"/>
                </a:solidFill>
                <a:sym typeface="Wingdings" pitchFamily="2" charset="2"/>
              </a:rPr>
              <a:t> INVOCATION/CALL</a:t>
            </a:r>
            <a:endParaRPr lang="en-US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		 y =  f(4) = 16</a:t>
            </a:r>
          </a:p>
          <a:p>
            <a:r>
              <a:rPr lang="en-US" sz="3200" dirty="0">
                <a:solidFill>
                  <a:prstClr val="black"/>
                </a:solidFill>
              </a:rPr>
              <a:t>Functions in Python are similarly used: Symbol Table on next slide to keep track of them!</a:t>
            </a:r>
          </a:p>
        </p:txBody>
      </p:sp>
    </p:spTree>
    <p:extLst>
      <p:ext uri="{BB962C8B-B14F-4D97-AF65-F5344CB8AC3E}">
        <p14:creationId xmlns:p14="http://schemas.microsoft.com/office/powerpoint/2010/main" val="86473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80D6-C9CF-AA4A-AF27-5FCF981B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20C81-A84B-2543-B325-E5C63EFCA9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X = f(1)</a:t>
            </a:r>
          </a:p>
          <a:p>
            <a:r>
              <a:rPr lang="en-US" dirty="0"/>
              <a:t>X = f(10)</a:t>
            </a:r>
          </a:p>
          <a:p>
            <a:r>
              <a:rPr lang="en-US" dirty="0"/>
              <a:t>Symbol Table Below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995754-8D14-2D4B-9179-01020917A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75731"/>
              </p:ext>
            </p:extLst>
          </p:nvPr>
        </p:nvGraphicFramePr>
        <p:xfrm>
          <a:off x="2813154" y="448497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0285629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80691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4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3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03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1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43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692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40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can use function composition just as in mathematics:</a:t>
            </a:r>
          </a:p>
          <a:p>
            <a:pPr lvl="1"/>
            <a:r>
              <a:rPr lang="en-US" sz="2000" dirty="0"/>
              <a:t>So you can have calls like:</a:t>
            </a:r>
            <a:br>
              <a:rPr lang="en-US" sz="2000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print( format(value,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format_specifier_string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  <a:r>
              <a:rPr lang="en-US" sz="2000" dirty="0"/>
              <a:t> 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514007"/>
              </p:ext>
            </p:extLst>
          </p:nvPr>
        </p:nvGraphicFramePr>
        <p:xfrm>
          <a:off x="6076685" y="3848100"/>
          <a:ext cx="230386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3" imgW="546100" imgH="203200" progId="Equation.3">
                  <p:embed/>
                </p:oleObj>
              </mc:Choice>
              <mc:Fallback>
                <p:oleObj name="Equation" r:id="rId3" imgW="5461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6685" y="3848100"/>
                        <a:ext cx="2303860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09611"/>
              </p:ext>
            </p:extLst>
          </p:nvPr>
        </p:nvGraphicFramePr>
        <p:xfrm>
          <a:off x="117275" y="5927035"/>
          <a:ext cx="47148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5" imgW="1117600" imgH="203200" progId="Equation.3">
                  <p:embed/>
                </p:oleObj>
              </mc:Choice>
              <mc:Fallback>
                <p:oleObj name="Equation" r:id="rId5" imgW="1117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275" y="5927035"/>
                        <a:ext cx="47148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033429" y="3319461"/>
            <a:ext cx="685800" cy="342900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Palatino"/>
                <a:cs typeface="Palatino"/>
              </a:rPr>
              <a:t>f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719229" y="3490911"/>
            <a:ext cx="85725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6119029" y="3490911"/>
            <a:ext cx="91440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06171"/>
              </p:ext>
            </p:extLst>
          </p:nvPr>
        </p:nvGraphicFramePr>
        <p:xfrm>
          <a:off x="8519330" y="3376612"/>
          <a:ext cx="250031" cy="27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7" imgW="127000" imgH="139700" progId="Equation.3">
                  <p:embed/>
                </p:oleObj>
              </mc:Choice>
              <mc:Fallback>
                <p:oleObj name="Equation" r:id="rId7" imgW="127000" imgH="1397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19330" y="3376612"/>
                        <a:ext cx="250031" cy="27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9193"/>
              </p:ext>
            </p:extLst>
          </p:nvPr>
        </p:nvGraphicFramePr>
        <p:xfrm>
          <a:off x="5833280" y="3351610"/>
          <a:ext cx="250031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33280" y="3351610"/>
                        <a:ext cx="250031" cy="3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085208" y="5414328"/>
            <a:ext cx="685800" cy="342900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Palatino"/>
                <a:cs typeface="Palatino"/>
              </a:rPr>
              <a:t>f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71008" y="5585778"/>
            <a:ext cx="85725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3170808" y="5585778"/>
            <a:ext cx="91440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67428"/>
              </p:ext>
            </p:extLst>
          </p:nvPr>
        </p:nvGraphicFramePr>
        <p:xfrm>
          <a:off x="5571109" y="5471479"/>
          <a:ext cx="250031" cy="27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11" imgW="127000" imgH="139700" progId="Equation.3">
                  <p:embed/>
                </p:oleObj>
              </mc:Choice>
              <mc:Fallback>
                <p:oleObj name="Equation" r:id="rId11" imgW="127000" imgH="1397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1109" y="5471479"/>
                        <a:ext cx="250031" cy="275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42844"/>
              </p:ext>
            </p:extLst>
          </p:nvPr>
        </p:nvGraphicFramePr>
        <p:xfrm>
          <a:off x="2885059" y="5446477"/>
          <a:ext cx="250031" cy="3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12" imgW="127000" imgH="165100" progId="Equation.3">
                  <p:embed/>
                </p:oleObj>
              </mc:Choice>
              <mc:Fallback>
                <p:oleObj name="Equation" r:id="rId12" imgW="127000" imgH="1651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5059" y="5446477"/>
                        <a:ext cx="250031" cy="32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342008" y="5414328"/>
            <a:ext cx="685800" cy="342900"/>
          </a:xfrm>
          <a:prstGeom prst="rect">
            <a:avLst/>
          </a:prstGeom>
          <a:solidFill>
            <a:schemeClr val="accent1">
              <a:alpha val="9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Palatino"/>
                <a:cs typeface="Palatino"/>
              </a:rPr>
              <a:t>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27808" y="5585778"/>
            <a:ext cx="85725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427608" y="5585778"/>
            <a:ext cx="914400" cy="0"/>
          </a:xfrm>
          <a:prstGeom prst="straightConnector1">
            <a:avLst/>
          </a:prstGeom>
          <a:ln w="317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64890"/>
              </p:ext>
            </p:extLst>
          </p:nvPr>
        </p:nvGraphicFramePr>
        <p:xfrm>
          <a:off x="141858" y="5414328"/>
          <a:ext cx="225029" cy="2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13" imgW="114300" imgH="139700" progId="Equation.3">
                  <p:embed/>
                </p:oleObj>
              </mc:Choice>
              <mc:Fallback>
                <p:oleObj name="Equation" r:id="rId13" imgW="114300" imgH="139700" progId="Equation.3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1858" y="5414328"/>
                        <a:ext cx="225029" cy="275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225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on </a:t>
            </a:r>
            <a:r>
              <a:rPr lang="en-US" dirty="0" err="1"/>
              <a:t>Socratica</a:t>
            </a:r>
            <a:r>
              <a:rPr lang="en-US" dirty="0"/>
              <a:t>: Python Functions: </a:t>
            </a:r>
            <a:r>
              <a:rPr lang="en-US" dirty="0">
                <a:hlinkClick r:id="rId2"/>
              </a:rPr>
              <a:t>https://www.youtube.com/watch?v=NE97ylAnrz4</a:t>
            </a:r>
            <a:r>
              <a:rPr lang="en-US" dirty="0"/>
              <a:t> </a:t>
            </a:r>
          </a:p>
          <a:p>
            <a:r>
              <a:rPr lang="en-US" dirty="0"/>
              <a:t>Functions in CS are just like in math: </a:t>
            </a:r>
            <a:r>
              <a:rPr lang="en-US" b="1" dirty="0"/>
              <a:t>functional notation</a:t>
            </a:r>
            <a:r>
              <a:rPr lang="en-US" dirty="0"/>
              <a:t> </a:t>
            </a:r>
          </a:p>
          <a:p>
            <a:r>
              <a:rPr lang="en-US" dirty="0"/>
              <a:t>In the beginning, are they using a shell/interpreter or a program/file?</a:t>
            </a:r>
          </a:p>
          <a:p>
            <a:pPr lvl="1"/>
            <a:r>
              <a:rPr lang="en-US" dirty="0"/>
              <a:t>Function Definition vs Function Invocation/Call/Execution</a:t>
            </a:r>
          </a:p>
        </p:txBody>
      </p:sp>
    </p:spTree>
    <p:extLst>
      <p:ext uri="{BB962C8B-B14F-4D97-AF65-F5344CB8AC3E}">
        <p14:creationId xmlns:p14="http://schemas.microsoft.com/office/powerpoint/2010/main" val="386794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Parameters/Arguments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parameters vs Actual parameters/Arguments</a:t>
            </a:r>
          </a:p>
          <a:p>
            <a:pPr lvl="1"/>
            <a:r>
              <a:rPr lang="en-US" dirty="0"/>
              <a:t>Values are passed FROM arguments TO formal parameters, which are just local variables</a:t>
            </a:r>
          </a:p>
          <a:p>
            <a:r>
              <a:rPr lang="en-US" dirty="0"/>
              <a:t>Function </a:t>
            </a:r>
            <a:r>
              <a:rPr lang="en-US" b="1" dirty="0"/>
              <a:t>Signatures</a:t>
            </a:r>
            <a:r>
              <a:rPr lang="en-US" dirty="0"/>
              <a:t>: no default arguments in most other languages and they use the Data Type of the formal parameters in the function signature</a:t>
            </a:r>
          </a:p>
          <a:p>
            <a:r>
              <a:rPr lang="en-US" dirty="0" err="1"/>
              <a:t>KeyWord</a:t>
            </a:r>
            <a:r>
              <a:rPr lang="en-US" dirty="0"/>
              <a:t> Arguments == Default Arguments are the named arguments and must have a name=value part in formal and actual invocation</a:t>
            </a:r>
          </a:p>
        </p:txBody>
      </p:sp>
    </p:spTree>
    <p:extLst>
      <p:ext uri="{BB962C8B-B14F-4D97-AF65-F5344CB8AC3E}">
        <p14:creationId xmlns:p14="http://schemas.microsoft.com/office/powerpoint/2010/main" val="246889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Video on Let's learn Python: Exceptions: </a:t>
            </a:r>
            <a:r>
              <a:rPr lang="en-US" dirty="0">
                <a:hlinkClick r:id="rId2"/>
              </a:rPr>
              <a:t>https://www.youtube.com/watch?v=hrR0WrQMhSs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9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Story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Data Representation + </a:t>
            </a:r>
            <a:r>
              <a:rPr lang="en-US" sz="2700" b="1" dirty="0"/>
              <a:t>Algorithms</a:t>
            </a:r>
            <a:r>
              <a:rPr lang="en-US" sz="2700" dirty="0"/>
              <a:t> = Computational Solutions</a:t>
            </a:r>
          </a:p>
          <a:p>
            <a:pPr>
              <a:lnSpc>
                <a:spcPct val="90000"/>
              </a:lnSpc>
            </a:pPr>
            <a:r>
              <a:rPr lang="en-US" sz="2700" b="1" dirty="0"/>
              <a:t>Algorithms</a:t>
            </a:r>
            <a:r>
              <a:rPr lang="en-US" sz="2700" dirty="0"/>
              <a:t> can be made of three control structures: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Sequence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Selection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Iteration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Use these to solve </a:t>
            </a:r>
            <a:r>
              <a:rPr lang="en-US" sz="2700" b="1" u="sng" dirty="0"/>
              <a:t>any</a:t>
            </a:r>
            <a:r>
              <a:rPr lang="en-US" sz="2700" b="1" dirty="0"/>
              <a:t> computable </a:t>
            </a:r>
            <a:r>
              <a:rPr lang="en-US" sz="2700" dirty="0"/>
              <a:t>function!</a:t>
            </a:r>
          </a:p>
        </p:txBody>
      </p:sp>
      <p:pic>
        <p:nvPicPr>
          <p:cNvPr id="5" name="Picture 4" descr="Sample being pipetted into a petri dish">
            <a:extLst>
              <a:ext uri="{FF2B5EF4-FFF2-40B4-BE49-F238E27FC236}">
                <a16:creationId xmlns:a16="http://schemas.microsoft.com/office/drawing/2014/main" id="{9D4E043A-21FB-4D42-9EA6-96B83ED19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2"/>
          <a:stretch/>
        </p:blipFill>
        <p:spPr>
          <a:xfrm>
            <a:off x="4844901" y="1589567"/>
            <a:ext cx="3886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0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Engineer this!</a:t>
            </a:r>
          </a:p>
        </p:txBody>
      </p:sp>
      <p:pic>
        <p:nvPicPr>
          <p:cNvPr id="5" name="Picture 4" descr="Row of colorful waiting chairs">
            <a:extLst>
              <a:ext uri="{FF2B5EF4-FFF2-40B4-BE49-F238E27FC236}">
                <a16:creationId xmlns:a16="http://schemas.microsoft.com/office/drawing/2014/main" id="{773B2710-69EC-D744-9DD0-82F11FB8B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82573"/>
            <a:ext cx="3886200" cy="218598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299099" cy="52684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can often </a:t>
            </a:r>
            <a:r>
              <a:rPr lang="en-US" sz="2000" i="1" dirty="0"/>
              <a:t>solve the same problem in multiple ways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Suppose we want to move a chair: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could run a few laps around campus before actually moving it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Or we could just </a:t>
            </a:r>
            <a:r>
              <a:rPr lang="en-US" sz="2000" i="1" dirty="0"/>
              <a:t>directly</a:t>
            </a:r>
            <a:r>
              <a:rPr lang="en-US" sz="2000" dirty="0"/>
              <a:t> move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One approach is certainly more efficient than another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Engineering ideas applied to Software Development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Software Engineering!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Done by people like Margaret Hamilton at NASA</a:t>
            </a:r>
          </a:p>
        </p:txBody>
      </p:sp>
    </p:spTree>
    <p:extLst>
      <p:ext uri="{BB962C8B-B14F-4D97-AF65-F5344CB8AC3E}">
        <p14:creationId xmlns:p14="http://schemas.microsoft.com/office/powerpoint/2010/main" val="34326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way to make solutions more efficient is to </a:t>
            </a:r>
            <a:r>
              <a:rPr lang="en-US" b="1" dirty="0"/>
              <a:t>increase the level of abstraction</a:t>
            </a:r>
          </a:p>
          <a:p>
            <a:r>
              <a:rPr lang="en-US" dirty="0"/>
              <a:t>E.g., in the moving chair example, if the room has projectors, windows, etc., we can simply </a:t>
            </a:r>
            <a:r>
              <a:rPr lang="en-US" b="1" dirty="0"/>
              <a:t>ignore</a:t>
            </a:r>
            <a:r>
              <a:rPr lang="en-US" dirty="0"/>
              <a:t> them </a:t>
            </a:r>
          </a:p>
          <a:p>
            <a:r>
              <a:rPr lang="en-US" dirty="0"/>
              <a:t>But we would likely </a:t>
            </a:r>
            <a:r>
              <a:rPr lang="en-US" b="1" dirty="0"/>
              <a:t>keep track </a:t>
            </a:r>
            <a:r>
              <a:rPr lang="en-US" dirty="0"/>
              <a:t>of the tables and chairs as they might get in your way!</a:t>
            </a:r>
          </a:p>
        </p:txBody>
      </p:sp>
    </p:spTree>
    <p:extLst>
      <p:ext uri="{BB962C8B-B14F-4D97-AF65-F5344CB8AC3E}">
        <p14:creationId xmlns:p14="http://schemas.microsoft.com/office/powerpoint/2010/main" val="295828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Sub-routines, Procedures,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increase the abstraction in our </a:t>
            </a:r>
            <a:r>
              <a:rPr lang="en-US" b="1" dirty="0"/>
              <a:t>programmatic</a:t>
            </a:r>
            <a:r>
              <a:rPr lang="en-US" dirty="0"/>
              <a:t> solutions, as well!</a:t>
            </a:r>
          </a:p>
          <a:p>
            <a:r>
              <a:rPr lang="en-US" dirty="0"/>
              <a:t>We can package our code into </a:t>
            </a:r>
            <a:r>
              <a:rPr lang="en-US" b="1" dirty="0"/>
              <a:t>manageable pieces </a:t>
            </a:r>
            <a:r>
              <a:rPr lang="en-US" dirty="0"/>
              <a:t>to make it </a:t>
            </a:r>
            <a:r>
              <a:rPr lang="en-US" i="1" dirty="0"/>
              <a:t>more general</a:t>
            </a:r>
          </a:p>
          <a:p>
            <a:r>
              <a:rPr lang="en-US" dirty="0"/>
              <a:t>We can use sub-routines or procedures or functions!</a:t>
            </a:r>
          </a:p>
          <a:p>
            <a:pPr lvl="1"/>
            <a:r>
              <a:rPr lang="en-US" dirty="0"/>
              <a:t>Technically not synonyms as we’ll see in a bit!</a:t>
            </a:r>
          </a:p>
        </p:txBody>
      </p:sp>
    </p:spTree>
    <p:extLst>
      <p:ext uri="{BB962C8B-B14F-4D97-AF65-F5344CB8AC3E}">
        <p14:creationId xmlns:p14="http://schemas.microsoft.com/office/powerpoint/2010/main" val="21140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to now…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far, we have mainly seen only the most </a:t>
            </a:r>
            <a:r>
              <a:rPr lang="en-US" b="1" dirty="0"/>
              <a:t>fundamental elements </a:t>
            </a:r>
            <a:r>
              <a:rPr lang="en-US" dirty="0"/>
              <a:t>of Python: </a:t>
            </a:r>
            <a:r>
              <a:rPr lang="en-US" b="1" dirty="0"/>
              <a:t>values</a:t>
            </a:r>
            <a:r>
              <a:rPr lang="en-US" dirty="0"/>
              <a:t>, </a:t>
            </a:r>
            <a:r>
              <a:rPr lang="en-US" b="1" dirty="0"/>
              <a:t>variables</a:t>
            </a:r>
            <a:r>
              <a:rPr lang="en-US" dirty="0"/>
              <a:t>, and </a:t>
            </a:r>
            <a:r>
              <a:rPr lang="en-US" b="1" dirty="0"/>
              <a:t>control structures</a:t>
            </a:r>
          </a:p>
          <a:p>
            <a:pPr lvl="1"/>
            <a:r>
              <a:rPr lang="en-US" dirty="0"/>
              <a:t>We often combined them into </a:t>
            </a:r>
            <a:r>
              <a:rPr lang="en-US" b="1" dirty="0"/>
              <a:t>expressions</a:t>
            </a:r>
            <a:r>
              <a:rPr lang="en-US" dirty="0"/>
              <a:t> and </a:t>
            </a:r>
            <a:r>
              <a:rPr lang="en-US" b="1" dirty="0"/>
              <a:t>statements</a:t>
            </a:r>
            <a:r>
              <a:rPr lang="en-US" dirty="0"/>
              <a:t> and used additional </a:t>
            </a:r>
            <a:r>
              <a:rPr lang="en-US" b="1" dirty="0"/>
              <a:t>data structures </a:t>
            </a:r>
            <a:r>
              <a:rPr lang="en-US" dirty="0"/>
              <a:t>like lists; we also used built-in </a:t>
            </a:r>
            <a:r>
              <a:rPr lang="en-US" b="1" dirty="0"/>
              <a:t>commands</a:t>
            </a:r>
            <a:r>
              <a:rPr lang="en-US" dirty="0"/>
              <a:t> or </a:t>
            </a:r>
            <a:r>
              <a:rPr lang="en-US" b="1" dirty="0"/>
              <a:t>functions</a:t>
            </a:r>
            <a:r>
              <a:rPr lang="en-US" dirty="0"/>
              <a:t> like input() and print()</a:t>
            </a:r>
          </a:p>
          <a:p>
            <a:r>
              <a:rPr lang="en-US" dirty="0"/>
              <a:t>In theory, these are the only instructions needed to write any program</a:t>
            </a:r>
          </a:p>
          <a:p>
            <a:r>
              <a:rPr lang="en-US" dirty="0"/>
              <a:t>From a </a:t>
            </a:r>
            <a:r>
              <a:rPr lang="en-US" b="1" dirty="0"/>
              <a:t>practical</a:t>
            </a:r>
            <a:r>
              <a:rPr lang="en-US" dirty="0"/>
              <a:t> point-of-view, however, these instructions alone are not enough</a:t>
            </a:r>
          </a:p>
          <a:p>
            <a:pPr lvl="1"/>
            <a:r>
              <a:rPr lang="en-US" dirty="0"/>
              <a:t>The problem is one of complexity; e.g., some applications contain over 10 million lines of code</a:t>
            </a:r>
          </a:p>
        </p:txBody>
      </p:sp>
    </p:spTree>
    <p:extLst>
      <p:ext uri="{BB962C8B-B14F-4D97-AF65-F5344CB8AC3E}">
        <p14:creationId xmlns:p14="http://schemas.microsoft.com/office/powerpoint/2010/main" val="410943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Dividing a program into </a:t>
            </a:r>
            <a:r>
              <a:rPr lang="en-US" i="1" dirty="0"/>
              <a:t>manageable pieces</a:t>
            </a:r>
            <a:r>
              <a:rPr lang="en-US" dirty="0"/>
              <a:t> is a way to manage complexity</a:t>
            </a:r>
          </a:p>
          <a:p>
            <a:pPr lvl="1"/>
            <a:r>
              <a:rPr lang="en-US" dirty="0"/>
              <a:t>These manageable pieces are called </a:t>
            </a:r>
            <a:r>
              <a:rPr lang="en-US" b="1" dirty="0"/>
              <a:t>sub-routines</a:t>
            </a:r>
            <a:endParaRPr lang="en-US" dirty="0"/>
          </a:p>
          <a:p>
            <a:r>
              <a:rPr lang="en-US" dirty="0"/>
              <a:t>This is another form of </a:t>
            </a:r>
            <a:r>
              <a:rPr lang="en-US" b="1" dirty="0"/>
              <a:t>abstraction</a:t>
            </a:r>
            <a:r>
              <a:rPr lang="en-US" dirty="0"/>
              <a:t> since it gives us a </a:t>
            </a:r>
            <a:r>
              <a:rPr lang="en-US" i="1" dirty="0"/>
              <a:t>more general, less detailed </a:t>
            </a:r>
            <a:r>
              <a:rPr lang="en-US" dirty="0"/>
              <a:t>view of a system</a:t>
            </a:r>
          </a:p>
          <a:p>
            <a:r>
              <a:rPr lang="en-US" dirty="0"/>
              <a:t>A sub-routine is essentially a </a:t>
            </a:r>
            <a:r>
              <a:rPr lang="en-US" b="1" dirty="0"/>
              <a:t>named group of instructions </a:t>
            </a:r>
            <a:r>
              <a:rPr lang="en-US" dirty="0"/>
              <a:t>for performing some task</a:t>
            </a:r>
          </a:p>
          <a:p>
            <a:r>
              <a:rPr lang="en-US" dirty="0"/>
              <a:t>Sub-routines can be </a:t>
            </a:r>
            <a:r>
              <a:rPr lang="en-US" b="1" dirty="0"/>
              <a:t>invoked</a:t>
            </a:r>
            <a:r>
              <a:rPr lang="en-US" dirty="0"/>
              <a:t> (called) as many times as needed in a given program</a:t>
            </a:r>
          </a:p>
          <a:p>
            <a:r>
              <a:rPr lang="en-US" dirty="0"/>
              <a:t>Sub-routines provide the opportunity for </a:t>
            </a:r>
            <a:r>
              <a:rPr lang="en-US" i="1" dirty="0"/>
              <a:t>code reuse</a:t>
            </a:r>
            <a:endParaRPr lang="en-US" dirty="0"/>
          </a:p>
          <a:p>
            <a:pPr lvl="1"/>
            <a:r>
              <a:rPr lang="en-US" dirty="0"/>
              <a:t>Sub-routines are fundamental building blocks in software construction since parts of the system do not have to be created from scratch as sub-routines can be re-used</a:t>
            </a:r>
          </a:p>
        </p:txBody>
      </p:sp>
    </p:spTree>
    <p:extLst>
      <p:ext uri="{BB962C8B-B14F-4D97-AF65-F5344CB8AC3E}">
        <p14:creationId xmlns:p14="http://schemas.microsoft.com/office/powerpoint/2010/main" val="18136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lunches!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E.g., my kid likes to have PB&amp;J for lunch every day!</a:t>
            </a:r>
          </a:p>
          <a:p>
            <a:pPr lvl="1"/>
            <a:r>
              <a:rPr lang="en-US" dirty="0"/>
              <a:t>Lunch has varying elements (carrots, cookies, etc.) but </a:t>
            </a:r>
            <a:r>
              <a:rPr lang="en-US" b="1" dirty="0"/>
              <a:t>always</a:t>
            </a:r>
            <a:r>
              <a:rPr lang="en-US" dirty="0"/>
              <a:t> PB&amp;J</a:t>
            </a:r>
          </a:p>
          <a:p>
            <a:r>
              <a:rPr lang="en-US" dirty="0"/>
              <a:t>I know I have to do that process or routine every day!</a:t>
            </a:r>
          </a:p>
          <a:p>
            <a:r>
              <a:rPr lang="en-US" dirty="0"/>
              <a:t>Every time I make lunch, some parts of the process vary </a:t>
            </a:r>
          </a:p>
          <a:p>
            <a:pPr lvl="1"/>
            <a:r>
              <a:rPr lang="en-US" dirty="0"/>
              <a:t>But when it’s time for PB&amp;J, I know </a:t>
            </a:r>
            <a:r>
              <a:rPr lang="en-US" i="1" dirty="0"/>
              <a:t>exactly</a:t>
            </a:r>
            <a:r>
              <a:rPr lang="en-US" dirty="0"/>
              <a:t> how that </a:t>
            </a:r>
            <a:r>
              <a:rPr lang="en-US" b="1" dirty="0"/>
              <a:t>procedure</a:t>
            </a:r>
            <a:r>
              <a:rPr lang="en-US" dirty="0"/>
              <a:t> goes</a:t>
            </a:r>
          </a:p>
        </p:txBody>
      </p:sp>
    </p:spTree>
    <p:extLst>
      <p:ext uri="{BB962C8B-B14F-4D97-AF65-F5344CB8AC3E}">
        <p14:creationId xmlns:p14="http://schemas.microsoft.com/office/powerpoint/2010/main" val="3341873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1876</Words>
  <Application>Microsoft Macintosh PowerPoint</Application>
  <PresentationFormat>On-screen Show (4:3)</PresentationFormat>
  <Paragraphs>163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Courier New</vt:lpstr>
      <vt:lpstr>Palatino</vt:lpstr>
      <vt:lpstr>Tw Cen MT</vt:lpstr>
      <vt:lpstr>Wingdings</vt:lpstr>
      <vt:lpstr>Wingdings 2</vt:lpstr>
      <vt:lpstr>EdStudPres</vt:lpstr>
      <vt:lpstr>Equation</vt:lpstr>
      <vt:lpstr>Essential computational thinking: Chapter 07</vt:lpstr>
      <vt:lpstr>Chapter 7</vt:lpstr>
      <vt:lpstr>Story so far…</vt:lpstr>
      <vt:lpstr>Engineer this!</vt:lpstr>
      <vt:lpstr>Abstraction!</vt:lpstr>
      <vt:lpstr>Sub-routines, Procedures, and Functions</vt:lpstr>
      <vt:lpstr>Up to now…</vt:lpstr>
      <vt:lpstr>Sub-routines</vt:lpstr>
      <vt:lpstr>Making lunches!</vt:lpstr>
      <vt:lpstr>Same with Python!</vt:lpstr>
      <vt:lpstr>Morning has broken…</vt:lpstr>
      <vt:lpstr>Functionalize!</vt:lpstr>
      <vt:lpstr>Sub-routines, Procedures, and Functions, oh my!</vt:lpstr>
      <vt:lpstr>Functions in general</vt:lpstr>
      <vt:lpstr>Functions in Python</vt:lpstr>
      <vt:lpstr>Story so far…</vt:lpstr>
      <vt:lpstr>Basics</vt:lpstr>
      <vt:lpstr>Functions are also just like in Algebra</vt:lpstr>
      <vt:lpstr>Defining Functions</vt:lpstr>
      <vt:lpstr>Function Invocation</vt:lpstr>
      <vt:lpstr>Value-Returning Functions</vt:lpstr>
      <vt:lpstr>Value-Returning Functions </vt:lpstr>
      <vt:lpstr>Symbol Table</vt:lpstr>
      <vt:lpstr>Function Composition</vt:lpstr>
      <vt:lpstr>Video</vt:lpstr>
      <vt:lpstr>Parameters/Arguments</vt:lpstr>
      <vt:lpstr>Exceptions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Ricky Sethi</dc:creator>
  <cp:lastModifiedBy/>
  <cp:revision>1</cp:revision>
  <dcterms:created xsi:type="dcterms:W3CDTF">2020-10-30T12:35:19Z</dcterms:created>
  <dcterms:modified xsi:type="dcterms:W3CDTF">2020-11-03T20:18:32Z</dcterms:modified>
</cp:coreProperties>
</file>