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32"/>
  </p:notesMasterIdLst>
  <p:handoutMasterIdLst>
    <p:handoutMasterId r:id="rId33"/>
  </p:handoutMasterIdLst>
  <p:sldIdLst>
    <p:sldId id="256" r:id="rId3"/>
    <p:sldId id="500" r:id="rId4"/>
    <p:sldId id="774" r:id="rId5"/>
    <p:sldId id="574" r:id="rId6"/>
    <p:sldId id="746" r:id="rId7"/>
    <p:sldId id="747" r:id="rId8"/>
    <p:sldId id="748" r:id="rId9"/>
    <p:sldId id="750" r:id="rId10"/>
    <p:sldId id="752" r:id="rId11"/>
    <p:sldId id="751" r:id="rId12"/>
    <p:sldId id="781" r:id="rId13"/>
    <p:sldId id="669" r:id="rId14"/>
    <p:sldId id="775" r:id="rId15"/>
    <p:sldId id="776" r:id="rId16"/>
    <p:sldId id="756" r:id="rId17"/>
    <p:sldId id="758" r:id="rId18"/>
    <p:sldId id="760" r:id="rId19"/>
    <p:sldId id="761" r:id="rId20"/>
    <p:sldId id="762" r:id="rId21"/>
    <p:sldId id="778" r:id="rId22"/>
    <p:sldId id="777" r:id="rId23"/>
    <p:sldId id="763" r:id="rId24"/>
    <p:sldId id="780" r:id="rId25"/>
    <p:sldId id="779" r:id="rId26"/>
    <p:sldId id="682" r:id="rId27"/>
    <p:sldId id="738" r:id="rId28"/>
    <p:sldId id="739" r:id="rId29"/>
    <p:sldId id="740" r:id="rId30"/>
    <p:sldId id="743" r:id="rId31"/>
  </p:sldIdLst>
  <p:sldSz cx="9144000" cy="6858000" type="screen4x3"/>
  <p:notesSz cx="68580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82022" autoAdjust="0"/>
  </p:normalViewPr>
  <p:slideViewPr>
    <p:cSldViewPr>
      <p:cViewPr varScale="1">
        <p:scale>
          <a:sx n="96" d="100"/>
          <a:sy n="96" d="100"/>
        </p:scale>
        <p:origin x="19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F2B58-8B8E-8041-8F86-92E8D509D9C7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0E1F32-4DD3-7448-8897-A23A6A216699}">
      <dgm:prSet phldrT="[Text]"/>
      <dgm:spPr/>
      <dgm:t>
        <a:bodyPr/>
        <a:lstStyle/>
        <a:p>
          <a:r>
            <a:rPr lang="en-US" dirty="0"/>
            <a:t>Name/TYPE</a:t>
          </a:r>
        </a:p>
      </dgm:t>
    </dgm:pt>
    <dgm:pt modelId="{1161D371-E337-5848-9FE8-D550F2FA09CF}" type="parTrans" cxnId="{FA1EE06C-1AD2-8B47-A572-16765A31D02A}">
      <dgm:prSet/>
      <dgm:spPr/>
      <dgm:t>
        <a:bodyPr/>
        <a:lstStyle/>
        <a:p>
          <a:endParaRPr lang="en-US"/>
        </a:p>
      </dgm:t>
    </dgm:pt>
    <dgm:pt modelId="{0E76651F-BE7C-874D-83F8-D98F29443B59}" type="sibTrans" cxnId="{FA1EE06C-1AD2-8B47-A572-16765A31D02A}">
      <dgm:prSet/>
      <dgm:spPr/>
      <dgm:t>
        <a:bodyPr/>
        <a:lstStyle/>
        <a:p>
          <a:endParaRPr lang="en-US"/>
        </a:p>
      </dgm:t>
    </dgm:pt>
    <dgm:pt modelId="{FE91125C-2AF9-D14D-952D-7B4362C56944}">
      <dgm:prSet phldrT="[Text]"/>
      <dgm:spPr/>
      <dgm:t>
        <a:bodyPr/>
        <a:lstStyle/>
        <a:p>
          <a:r>
            <a:rPr lang="en-US" dirty="0"/>
            <a:t>only </a:t>
          </a:r>
          <a:r>
            <a:rPr lang="en-US" dirty="0">
              <a:latin typeface="Courier New" panose="02070309020205020404" pitchFamily="49" charset="0"/>
              <a:cs typeface="Courier New" panose="02070309020205020404" pitchFamily="49" charset="0"/>
            </a:rPr>
            <a:t>main()</a:t>
          </a:r>
          <a:r>
            <a:rPr lang="en-US" dirty="0"/>
            <a:t> for most of our classes/programs so far</a:t>
          </a:r>
        </a:p>
      </dgm:t>
    </dgm:pt>
    <dgm:pt modelId="{1BE1AF85-518F-D440-971A-060032FB7F55}" type="parTrans" cxnId="{2029CF19-9564-394F-B509-74AD2B2F7DA2}">
      <dgm:prSet/>
      <dgm:spPr/>
      <dgm:t>
        <a:bodyPr/>
        <a:lstStyle/>
        <a:p>
          <a:endParaRPr lang="en-US"/>
        </a:p>
      </dgm:t>
    </dgm:pt>
    <dgm:pt modelId="{D5874922-231B-CA49-9991-EC17F93A0160}" type="sibTrans" cxnId="{2029CF19-9564-394F-B509-74AD2B2F7DA2}">
      <dgm:prSet/>
      <dgm:spPr/>
      <dgm:t>
        <a:bodyPr/>
        <a:lstStyle/>
        <a:p>
          <a:endParaRPr lang="en-US"/>
        </a:p>
      </dgm:t>
    </dgm:pt>
    <dgm:pt modelId="{32721A9F-29D4-BD43-839B-C70E27D29FB9}">
      <dgm:prSet phldrT="[Text]"/>
      <dgm:spPr/>
      <dgm:t>
        <a:bodyPr/>
        <a:lstStyle/>
        <a:p>
          <a:r>
            <a:rPr lang="en-US" dirty="0"/>
            <a:t>Attributes/FIELDS</a:t>
          </a:r>
        </a:p>
      </dgm:t>
    </dgm:pt>
    <dgm:pt modelId="{609F4DAF-1FB1-7240-82CE-BD7C1C71BDC9}" type="parTrans" cxnId="{79B7A67E-2AF0-6B43-8A7A-804C8E141B4B}">
      <dgm:prSet/>
      <dgm:spPr/>
      <dgm:t>
        <a:bodyPr/>
        <a:lstStyle/>
        <a:p>
          <a:endParaRPr lang="en-US"/>
        </a:p>
      </dgm:t>
    </dgm:pt>
    <dgm:pt modelId="{FA56FC12-667C-5442-B6A8-654C09C727FA}" type="sibTrans" cxnId="{79B7A67E-2AF0-6B43-8A7A-804C8E141B4B}">
      <dgm:prSet/>
      <dgm:spPr/>
      <dgm:t>
        <a:bodyPr/>
        <a:lstStyle/>
        <a:p>
          <a:endParaRPr lang="en-US"/>
        </a:p>
      </dgm:t>
    </dgm:pt>
    <dgm:pt modelId="{180625BE-3468-E34D-86E7-A900728947D1}">
      <dgm:prSet phldrT="[Text]"/>
      <dgm:spPr/>
      <dgm:t>
        <a:bodyPr/>
        <a:lstStyle/>
        <a:p>
          <a:r>
            <a:rPr lang="en-US" dirty="0" err="1"/>
            <a:t>Behaviour</a:t>
          </a:r>
          <a:r>
            <a:rPr lang="en-US" dirty="0"/>
            <a:t>/METHODS</a:t>
          </a:r>
        </a:p>
      </dgm:t>
    </dgm:pt>
    <dgm:pt modelId="{371130BC-0FC1-EC4B-95A0-0D66D3ADBCC8}" type="parTrans" cxnId="{D55C2684-A7DC-F640-A9A4-5C0BABA0059E}">
      <dgm:prSet/>
      <dgm:spPr/>
      <dgm:t>
        <a:bodyPr/>
        <a:lstStyle/>
        <a:p>
          <a:endParaRPr lang="en-US"/>
        </a:p>
      </dgm:t>
    </dgm:pt>
    <dgm:pt modelId="{1E80764A-4110-C443-BA86-38E02BFCF737}" type="sibTrans" cxnId="{D55C2684-A7DC-F640-A9A4-5C0BABA0059E}">
      <dgm:prSet/>
      <dgm:spPr/>
      <dgm:t>
        <a:bodyPr/>
        <a:lstStyle/>
        <a:p>
          <a:endParaRPr lang="en-US"/>
        </a:p>
      </dgm:t>
    </dgm:pt>
    <dgm:pt modelId="{355D99C3-CD1F-E54B-961D-485B97F74BBB}" type="pres">
      <dgm:prSet presAssocID="{BCAF2B58-8B8E-8041-8F86-92E8D509D9C7}" presName="linear" presStyleCnt="0">
        <dgm:presLayoutVars>
          <dgm:dir/>
          <dgm:resizeHandles val="exact"/>
        </dgm:presLayoutVars>
      </dgm:prSet>
      <dgm:spPr/>
    </dgm:pt>
    <dgm:pt modelId="{8D959509-1737-C745-88DC-8BCCCFBFBCE3}" type="pres">
      <dgm:prSet presAssocID="{5C0E1F32-4DD3-7448-8897-A23A6A216699}" presName="comp" presStyleCnt="0"/>
      <dgm:spPr/>
    </dgm:pt>
    <dgm:pt modelId="{FFA96AAB-23E8-9B41-942E-A455100E8F48}" type="pres">
      <dgm:prSet presAssocID="{5C0E1F32-4DD3-7448-8897-A23A6A216699}" presName="box" presStyleLbl="node1" presStyleIdx="0" presStyleCnt="3"/>
      <dgm:spPr/>
    </dgm:pt>
    <dgm:pt modelId="{3CDCE310-2BD2-2543-A686-E2396CBC16DF}" type="pres">
      <dgm:prSet presAssocID="{5C0E1F32-4DD3-7448-8897-A23A6A216699}" presName="img" presStyleLbl="fgImgPlace1" presStyleIdx="0" presStyleCnt="3"/>
      <dgm:spPr/>
    </dgm:pt>
    <dgm:pt modelId="{6A4165B8-6324-B749-BDE2-9AB6E3258DE3}" type="pres">
      <dgm:prSet presAssocID="{5C0E1F32-4DD3-7448-8897-A23A6A216699}" presName="text" presStyleLbl="node1" presStyleIdx="0" presStyleCnt="3">
        <dgm:presLayoutVars>
          <dgm:bulletEnabled val="1"/>
        </dgm:presLayoutVars>
      </dgm:prSet>
      <dgm:spPr/>
    </dgm:pt>
    <dgm:pt modelId="{9C409643-33AD-EA46-8804-3ED67A3C3487}" type="pres">
      <dgm:prSet presAssocID="{0E76651F-BE7C-874D-83F8-D98F29443B59}" presName="spacer" presStyleCnt="0"/>
      <dgm:spPr/>
    </dgm:pt>
    <dgm:pt modelId="{6A81E219-F7DA-E640-BB15-686C185B4919}" type="pres">
      <dgm:prSet presAssocID="{32721A9F-29D4-BD43-839B-C70E27D29FB9}" presName="comp" presStyleCnt="0"/>
      <dgm:spPr/>
    </dgm:pt>
    <dgm:pt modelId="{453AA6C3-FB52-DB4C-9E9F-52C159AEBE90}" type="pres">
      <dgm:prSet presAssocID="{32721A9F-29D4-BD43-839B-C70E27D29FB9}" presName="box" presStyleLbl="node1" presStyleIdx="1" presStyleCnt="3"/>
      <dgm:spPr/>
    </dgm:pt>
    <dgm:pt modelId="{992CF286-E411-BF45-A6AD-34FF120A6DD3}" type="pres">
      <dgm:prSet presAssocID="{32721A9F-29D4-BD43-839B-C70E27D29FB9}" presName="img" presStyleLbl="fgImgPlace1" presStyleIdx="1" presStyleCnt="3"/>
      <dgm:spPr/>
    </dgm:pt>
    <dgm:pt modelId="{2186CB34-EE61-184D-940B-ABF5843CE19F}" type="pres">
      <dgm:prSet presAssocID="{32721A9F-29D4-BD43-839B-C70E27D29FB9}" presName="text" presStyleLbl="node1" presStyleIdx="1" presStyleCnt="3">
        <dgm:presLayoutVars>
          <dgm:bulletEnabled val="1"/>
        </dgm:presLayoutVars>
      </dgm:prSet>
      <dgm:spPr/>
    </dgm:pt>
    <dgm:pt modelId="{ECBDD4E2-C896-634E-B037-7E766EB4676E}" type="pres">
      <dgm:prSet presAssocID="{FA56FC12-667C-5442-B6A8-654C09C727FA}" presName="spacer" presStyleCnt="0"/>
      <dgm:spPr/>
    </dgm:pt>
    <dgm:pt modelId="{0DD75309-E332-8E42-8360-8EEE5BBA5C6D}" type="pres">
      <dgm:prSet presAssocID="{180625BE-3468-E34D-86E7-A900728947D1}" presName="comp" presStyleCnt="0"/>
      <dgm:spPr/>
    </dgm:pt>
    <dgm:pt modelId="{C9A557BB-0E59-9048-9464-9D6D1F9E8234}" type="pres">
      <dgm:prSet presAssocID="{180625BE-3468-E34D-86E7-A900728947D1}" presName="box" presStyleLbl="node1" presStyleIdx="2" presStyleCnt="3"/>
      <dgm:spPr/>
    </dgm:pt>
    <dgm:pt modelId="{F2206E51-126B-CE44-B520-C5C951B65DB1}" type="pres">
      <dgm:prSet presAssocID="{180625BE-3468-E34D-86E7-A900728947D1}" presName="img" presStyleLbl="fgImgPlace1" presStyleIdx="2" presStyleCnt="3"/>
      <dgm:spPr/>
    </dgm:pt>
    <dgm:pt modelId="{C2B57873-2855-214C-A5E0-026811813A93}" type="pres">
      <dgm:prSet presAssocID="{180625BE-3468-E34D-86E7-A900728947D1}" presName="text" presStyleLbl="node1" presStyleIdx="2" presStyleCnt="3">
        <dgm:presLayoutVars>
          <dgm:bulletEnabled val="1"/>
        </dgm:presLayoutVars>
      </dgm:prSet>
      <dgm:spPr/>
    </dgm:pt>
  </dgm:ptLst>
  <dgm:cxnLst>
    <dgm:cxn modelId="{F3D7F002-9182-2F47-8B3B-8A7651A0BD38}" type="presOf" srcId="{FE91125C-2AF9-D14D-952D-7B4362C56944}" destId="{C9A557BB-0E59-9048-9464-9D6D1F9E8234}" srcOrd="0" destOrd="1" presId="urn:microsoft.com/office/officeart/2005/8/layout/vList4"/>
    <dgm:cxn modelId="{2029CF19-9564-394F-B509-74AD2B2F7DA2}" srcId="{180625BE-3468-E34D-86E7-A900728947D1}" destId="{FE91125C-2AF9-D14D-952D-7B4362C56944}" srcOrd="0" destOrd="0" parTransId="{1BE1AF85-518F-D440-971A-060032FB7F55}" sibTransId="{D5874922-231B-CA49-9991-EC17F93A0160}"/>
    <dgm:cxn modelId="{1528D61C-32BA-0D45-A7D7-9D80327776F7}" type="presOf" srcId="{FE91125C-2AF9-D14D-952D-7B4362C56944}" destId="{C2B57873-2855-214C-A5E0-026811813A93}" srcOrd="1" destOrd="1" presId="urn:microsoft.com/office/officeart/2005/8/layout/vList4"/>
    <dgm:cxn modelId="{576EDA2E-62B6-DF47-B7AE-5BE617CBEDDB}" type="presOf" srcId="{32721A9F-29D4-BD43-839B-C70E27D29FB9}" destId="{2186CB34-EE61-184D-940B-ABF5843CE19F}" srcOrd="1" destOrd="0" presId="urn:microsoft.com/office/officeart/2005/8/layout/vList4"/>
    <dgm:cxn modelId="{B7B8354B-BDB3-9646-920C-B1315FC86F99}" type="presOf" srcId="{5C0E1F32-4DD3-7448-8897-A23A6A216699}" destId="{FFA96AAB-23E8-9B41-942E-A455100E8F48}" srcOrd="0" destOrd="0" presId="urn:microsoft.com/office/officeart/2005/8/layout/vList4"/>
    <dgm:cxn modelId="{3D43CC51-0D3A-5547-9BEE-A2D1A0A7F253}" type="presOf" srcId="{BCAF2B58-8B8E-8041-8F86-92E8D509D9C7}" destId="{355D99C3-CD1F-E54B-961D-485B97F74BBB}" srcOrd="0" destOrd="0" presId="urn:microsoft.com/office/officeart/2005/8/layout/vList4"/>
    <dgm:cxn modelId="{FA1EE06C-1AD2-8B47-A572-16765A31D02A}" srcId="{BCAF2B58-8B8E-8041-8F86-92E8D509D9C7}" destId="{5C0E1F32-4DD3-7448-8897-A23A6A216699}" srcOrd="0" destOrd="0" parTransId="{1161D371-E337-5848-9FE8-D550F2FA09CF}" sibTransId="{0E76651F-BE7C-874D-83F8-D98F29443B59}"/>
    <dgm:cxn modelId="{85BFE773-CE73-5B43-B4C1-0BE013640136}" type="presOf" srcId="{180625BE-3468-E34D-86E7-A900728947D1}" destId="{C2B57873-2855-214C-A5E0-026811813A93}" srcOrd="1" destOrd="0" presId="urn:microsoft.com/office/officeart/2005/8/layout/vList4"/>
    <dgm:cxn modelId="{79B7A67E-2AF0-6B43-8A7A-804C8E141B4B}" srcId="{BCAF2B58-8B8E-8041-8F86-92E8D509D9C7}" destId="{32721A9F-29D4-BD43-839B-C70E27D29FB9}" srcOrd="1" destOrd="0" parTransId="{609F4DAF-1FB1-7240-82CE-BD7C1C71BDC9}" sibTransId="{FA56FC12-667C-5442-B6A8-654C09C727FA}"/>
    <dgm:cxn modelId="{36F8AB7F-601B-3447-87F7-BDB772076C6B}" type="presOf" srcId="{5C0E1F32-4DD3-7448-8897-A23A6A216699}" destId="{6A4165B8-6324-B749-BDE2-9AB6E3258DE3}" srcOrd="1" destOrd="0" presId="urn:microsoft.com/office/officeart/2005/8/layout/vList4"/>
    <dgm:cxn modelId="{D55C2684-A7DC-F640-A9A4-5C0BABA0059E}" srcId="{BCAF2B58-8B8E-8041-8F86-92E8D509D9C7}" destId="{180625BE-3468-E34D-86E7-A900728947D1}" srcOrd="2" destOrd="0" parTransId="{371130BC-0FC1-EC4B-95A0-0D66D3ADBCC8}" sibTransId="{1E80764A-4110-C443-BA86-38E02BFCF737}"/>
    <dgm:cxn modelId="{207DF0B7-02C1-C64E-99CC-F3AEC4A3CB5D}" type="presOf" srcId="{32721A9F-29D4-BD43-839B-C70E27D29FB9}" destId="{453AA6C3-FB52-DB4C-9E9F-52C159AEBE90}" srcOrd="0" destOrd="0" presId="urn:microsoft.com/office/officeart/2005/8/layout/vList4"/>
    <dgm:cxn modelId="{0B5E8CBB-F7B9-3041-9BEC-AE4B150A5A7F}" type="presOf" srcId="{180625BE-3468-E34D-86E7-A900728947D1}" destId="{C9A557BB-0E59-9048-9464-9D6D1F9E8234}" srcOrd="0" destOrd="0" presId="urn:microsoft.com/office/officeart/2005/8/layout/vList4"/>
    <dgm:cxn modelId="{9CC82273-6AED-F14C-96B7-2E360A3EF0E8}" type="presParOf" srcId="{355D99C3-CD1F-E54B-961D-485B97F74BBB}" destId="{8D959509-1737-C745-88DC-8BCCCFBFBCE3}" srcOrd="0" destOrd="0" presId="urn:microsoft.com/office/officeart/2005/8/layout/vList4"/>
    <dgm:cxn modelId="{8BF440ED-D582-D34B-915E-7825BB290FBD}" type="presParOf" srcId="{8D959509-1737-C745-88DC-8BCCCFBFBCE3}" destId="{FFA96AAB-23E8-9B41-942E-A455100E8F48}" srcOrd="0" destOrd="0" presId="urn:microsoft.com/office/officeart/2005/8/layout/vList4"/>
    <dgm:cxn modelId="{25C82B66-0F4F-3049-9D9D-C9FF8C2378B4}" type="presParOf" srcId="{8D959509-1737-C745-88DC-8BCCCFBFBCE3}" destId="{3CDCE310-2BD2-2543-A686-E2396CBC16DF}" srcOrd="1" destOrd="0" presId="urn:microsoft.com/office/officeart/2005/8/layout/vList4"/>
    <dgm:cxn modelId="{080EAED3-9E1C-7D43-B6A2-D9D455FB45D6}" type="presParOf" srcId="{8D959509-1737-C745-88DC-8BCCCFBFBCE3}" destId="{6A4165B8-6324-B749-BDE2-9AB6E3258DE3}" srcOrd="2" destOrd="0" presId="urn:microsoft.com/office/officeart/2005/8/layout/vList4"/>
    <dgm:cxn modelId="{CDE343FA-387F-A049-833B-F7BF016294DA}" type="presParOf" srcId="{355D99C3-CD1F-E54B-961D-485B97F74BBB}" destId="{9C409643-33AD-EA46-8804-3ED67A3C3487}" srcOrd="1" destOrd="0" presId="urn:microsoft.com/office/officeart/2005/8/layout/vList4"/>
    <dgm:cxn modelId="{2C6CF3ED-C83B-A147-9F71-6C58799732E6}" type="presParOf" srcId="{355D99C3-CD1F-E54B-961D-485B97F74BBB}" destId="{6A81E219-F7DA-E640-BB15-686C185B4919}" srcOrd="2" destOrd="0" presId="urn:microsoft.com/office/officeart/2005/8/layout/vList4"/>
    <dgm:cxn modelId="{85B63E4A-9499-3A40-AAB8-7163BE46508A}" type="presParOf" srcId="{6A81E219-F7DA-E640-BB15-686C185B4919}" destId="{453AA6C3-FB52-DB4C-9E9F-52C159AEBE90}" srcOrd="0" destOrd="0" presId="urn:microsoft.com/office/officeart/2005/8/layout/vList4"/>
    <dgm:cxn modelId="{EE8886D9-C0D3-574E-AE2A-9277E32DB27F}" type="presParOf" srcId="{6A81E219-F7DA-E640-BB15-686C185B4919}" destId="{992CF286-E411-BF45-A6AD-34FF120A6DD3}" srcOrd="1" destOrd="0" presId="urn:microsoft.com/office/officeart/2005/8/layout/vList4"/>
    <dgm:cxn modelId="{3584A96A-7AA3-5447-B7CC-055E931DC8BB}" type="presParOf" srcId="{6A81E219-F7DA-E640-BB15-686C185B4919}" destId="{2186CB34-EE61-184D-940B-ABF5843CE19F}" srcOrd="2" destOrd="0" presId="urn:microsoft.com/office/officeart/2005/8/layout/vList4"/>
    <dgm:cxn modelId="{037EE3E8-0D48-414B-AD8D-DAC5259CA23E}" type="presParOf" srcId="{355D99C3-CD1F-E54B-961D-485B97F74BBB}" destId="{ECBDD4E2-C896-634E-B037-7E766EB4676E}" srcOrd="3" destOrd="0" presId="urn:microsoft.com/office/officeart/2005/8/layout/vList4"/>
    <dgm:cxn modelId="{DCA658B9-545E-3A40-88FD-8CDCF033718E}" type="presParOf" srcId="{355D99C3-CD1F-E54B-961D-485B97F74BBB}" destId="{0DD75309-E332-8E42-8360-8EEE5BBA5C6D}" srcOrd="4" destOrd="0" presId="urn:microsoft.com/office/officeart/2005/8/layout/vList4"/>
    <dgm:cxn modelId="{54371073-DA97-3641-BE69-DB410DD78109}" type="presParOf" srcId="{0DD75309-E332-8E42-8360-8EEE5BBA5C6D}" destId="{C9A557BB-0E59-9048-9464-9D6D1F9E8234}" srcOrd="0" destOrd="0" presId="urn:microsoft.com/office/officeart/2005/8/layout/vList4"/>
    <dgm:cxn modelId="{12567973-8FA7-3642-B64F-7DD4C9DF3F08}" type="presParOf" srcId="{0DD75309-E332-8E42-8360-8EEE5BBA5C6D}" destId="{F2206E51-126B-CE44-B520-C5C951B65DB1}" srcOrd="1" destOrd="0" presId="urn:microsoft.com/office/officeart/2005/8/layout/vList4"/>
    <dgm:cxn modelId="{E081D33F-3EE8-904D-94CB-F42CB1F5E145}" type="presParOf" srcId="{0DD75309-E332-8E42-8360-8EEE5BBA5C6D}" destId="{C2B57873-2855-214C-A5E0-026811813A9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96AAB-23E8-9B41-942E-A455100E8F48}">
      <dsp:nvSpPr>
        <dsp:cNvPr id="0" name=""/>
        <dsp:cNvSpPr/>
      </dsp:nvSpPr>
      <dsp:spPr>
        <a:xfrm>
          <a:off x="0" y="0"/>
          <a:ext cx="3771900" cy="78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Name/TYPE</a:t>
          </a:r>
        </a:p>
      </dsp:txBody>
      <dsp:txXfrm>
        <a:off x="832961" y="0"/>
        <a:ext cx="2938938" cy="785812"/>
      </dsp:txXfrm>
    </dsp:sp>
    <dsp:sp modelId="{3CDCE310-2BD2-2543-A686-E2396CBC16DF}">
      <dsp:nvSpPr>
        <dsp:cNvPr id="0" name=""/>
        <dsp:cNvSpPr/>
      </dsp:nvSpPr>
      <dsp:spPr>
        <a:xfrm>
          <a:off x="78581" y="78581"/>
          <a:ext cx="754380" cy="6286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AA6C3-FB52-DB4C-9E9F-52C159AEBE90}">
      <dsp:nvSpPr>
        <dsp:cNvPr id="0" name=""/>
        <dsp:cNvSpPr/>
      </dsp:nvSpPr>
      <dsp:spPr>
        <a:xfrm>
          <a:off x="0" y="864393"/>
          <a:ext cx="3771900" cy="78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Attributes/FIELDS</a:t>
          </a:r>
        </a:p>
      </dsp:txBody>
      <dsp:txXfrm>
        <a:off x="832961" y="864393"/>
        <a:ext cx="2938938" cy="785812"/>
      </dsp:txXfrm>
    </dsp:sp>
    <dsp:sp modelId="{992CF286-E411-BF45-A6AD-34FF120A6DD3}">
      <dsp:nvSpPr>
        <dsp:cNvPr id="0" name=""/>
        <dsp:cNvSpPr/>
      </dsp:nvSpPr>
      <dsp:spPr>
        <a:xfrm>
          <a:off x="78581" y="942974"/>
          <a:ext cx="754380" cy="6286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557BB-0E59-9048-9464-9D6D1F9E8234}">
      <dsp:nvSpPr>
        <dsp:cNvPr id="0" name=""/>
        <dsp:cNvSpPr/>
      </dsp:nvSpPr>
      <dsp:spPr>
        <a:xfrm>
          <a:off x="0" y="1728787"/>
          <a:ext cx="3771900" cy="78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Behaviour</a:t>
          </a:r>
          <a:r>
            <a:rPr lang="en-US" sz="1700" kern="1200" dirty="0"/>
            <a:t>/METHODS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</a:t>
          </a:r>
          <a:r>
            <a:rPr lang="en-US" sz="1300" kern="1200" dirty="0">
              <a:latin typeface="Courier New" panose="02070309020205020404" pitchFamily="49" charset="0"/>
              <a:cs typeface="Courier New" panose="02070309020205020404" pitchFamily="49" charset="0"/>
            </a:rPr>
            <a:t>main()</a:t>
          </a:r>
          <a:r>
            <a:rPr lang="en-US" sz="1300" kern="1200" dirty="0"/>
            <a:t> for most of our classes/programs so far</a:t>
          </a:r>
        </a:p>
      </dsp:txBody>
      <dsp:txXfrm>
        <a:off x="832961" y="1728787"/>
        <a:ext cx="2938938" cy="785812"/>
      </dsp:txXfrm>
    </dsp:sp>
    <dsp:sp modelId="{F2206E51-126B-CE44-B520-C5C951B65DB1}">
      <dsp:nvSpPr>
        <dsp:cNvPr id="0" name=""/>
        <dsp:cNvSpPr/>
      </dsp:nvSpPr>
      <dsp:spPr>
        <a:xfrm>
          <a:off x="78581" y="1807368"/>
          <a:ext cx="754380" cy="6286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B4AFAF-AC9B-4116-B78F-A972D1BE593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5175F2-DEF6-4BB2-B875-B1AE3C42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2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11/2/20 2:34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11/2/20 2:34 PM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11/2/20 2:34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11/2/20 2:34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11/2/20 2:34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11/2/20 2:34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computational thinking: Chapter 08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Dr. Ricky J. Sethi</a:t>
            </a:r>
          </a:p>
          <a:p>
            <a:r>
              <a:rPr lang="en-US" dirty="0"/>
              <a:t>Essential Computational Thinking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0B74-570D-6447-8163-519A1797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Construction…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9B86-6BA6-1247-A74E-006EE18CD4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create more doggies in </a:t>
            </a:r>
            <a:r>
              <a:rPr lang="en-US" dirty="0" err="1"/>
              <a:t>BarkingDoggies.java</a:t>
            </a:r>
            <a:r>
              <a:rPr lang="en-US" dirty="0"/>
              <a:t>, as such: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But all the Doggies currently just say “Woof!”</a:t>
            </a:r>
          </a:p>
          <a:p>
            <a:r>
              <a:rPr lang="en-US" dirty="0"/>
              <a:t>What if we want to have Spot say “Woof!” but Fido to say “</a:t>
            </a:r>
            <a:r>
              <a:rPr lang="en-US" dirty="0" err="1"/>
              <a:t>Arf</a:t>
            </a:r>
            <a:r>
              <a:rPr lang="en-US" dirty="0"/>
              <a:t>! </a:t>
            </a:r>
            <a:r>
              <a:rPr lang="en-US" dirty="0" err="1"/>
              <a:t>Arf</a:t>
            </a:r>
            <a:r>
              <a:rPr lang="en-US" dirty="0"/>
              <a:t>!”?</a:t>
            </a:r>
          </a:p>
          <a:p>
            <a:pPr lvl="1"/>
            <a:r>
              <a:rPr lang="en-US" dirty="0"/>
              <a:t>Define a custom </a:t>
            </a:r>
            <a:r>
              <a:rPr lang="en-US" b="1" dirty="0"/>
              <a:t>Constructor</a:t>
            </a:r>
            <a:r>
              <a:rPr lang="en-US" dirty="0"/>
              <a:t> Method to customize the </a:t>
            </a:r>
            <a:r>
              <a:rPr lang="en-US" dirty="0" err="1"/>
              <a:t>barkSound</a:t>
            </a:r>
            <a:r>
              <a:rPr lang="en-US" dirty="0"/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43B226-98EC-2641-90DE-FE642DFB60FD}"/>
              </a:ext>
            </a:extLst>
          </p:cNvPr>
          <p:cNvSpPr txBox="1"/>
          <p:nvPr/>
        </p:nvSpPr>
        <p:spPr>
          <a:xfrm>
            <a:off x="2004959" y="2209800"/>
            <a:ext cx="53687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BarkingDoggies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spot = new Dog();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spot.bark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fido.bark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612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0F8A9C-4F41-D74E-A276-5C2EE301A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Software Objects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5D0467-CD1D-2548-B3D0-66D53A01D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Problems with OOP</a:t>
            </a:r>
          </a:p>
        </p:txBody>
      </p:sp>
    </p:spTree>
    <p:extLst>
      <p:ext uri="{BB962C8B-B14F-4D97-AF65-F5344CB8AC3E}">
        <p14:creationId xmlns:p14="http://schemas.microsoft.com/office/powerpoint/2010/main" val="117819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9F99-9D6E-1446-AEE4-75D4C57B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Problems with Software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8FFDE-A258-DD4B-9170-EA0AF3DB231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we use classes and objects to actually solve computational problems?</a:t>
            </a:r>
          </a:p>
          <a:p>
            <a:r>
              <a:rPr lang="en-US" dirty="0"/>
              <a:t>The process of creating computational solutions in an Object-Oriented paradigm involves:</a:t>
            </a:r>
          </a:p>
          <a:p>
            <a:pPr lvl="1"/>
            <a:r>
              <a:rPr lang="en-US" dirty="0"/>
              <a:t>1. </a:t>
            </a:r>
            <a:r>
              <a:rPr lang="en-US" b="1" dirty="0"/>
              <a:t>Define</a:t>
            </a:r>
            <a:r>
              <a:rPr lang="en-US" dirty="0"/>
              <a:t> the class</a:t>
            </a:r>
          </a:p>
          <a:p>
            <a:pPr lvl="1"/>
            <a:r>
              <a:rPr lang="en-US" dirty="0"/>
              <a:t>2. </a:t>
            </a:r>
            <a:r>
              <a:rPr lang="en-US" b="1" dirty="0"/>
              <a:t>Use</a:t>
            </a:r>
            <a:r>
              <a:rPr lang="en-US" dirty="0"/>
              <a:t> the class to create one or more objects</a:t>
            </a:r>
          </a:p>
          <a:p>
            <a:pPr lvl="1"/>
            <a:r>
              <a:rPr lang="en-US" dirty="0"/>
              <a:t>3. Have the objects </a:t>
            </a:r>
            <a:r>
              <a:rPr lang="en-US" b="1" dirty="0"/>
              <a:t>send messages </a:t>
            </a:r>
            <a:r>
              <a:rPr lang="en-US" dirty="0"/>
              <a:t>to each other and </a:t>
            </a:r>
            <a:r>
              <a:rPr lang="en-US" i="1" dirty="0"/>
              <a:t>do stuff</a:t>
            </a:r>
            <a:r>
              <a:rPr lang="en-US" dirty="0"/>
              <a:t>!</a:t>
            </a:r>
          </a:p>
          <a:p>
            <a:r>
              <a:rPr lang="en-US" b="1" i="1" dirty="0"/>
              <a:t>Doing stuff </a:t>
            </a:r>
            <a:r>
              <a:rPr lang="en-US" dirty="0"/>
              <a:t>often involves </a:t>
            </a:r>
            <a:r>
              <a:rPr lang="en-US" u="sng" dirty="0"/>
              <a:t>changing</a:t>
            </a:r>
            <a:r>
              <a:rPr lang="en-US" dirty="0"/>
              <a:t> the </a:t>
            </a:r>
            <a:r>
              <a:rPr lang="en-US" i="1" dirty="0"/>
              <a:t>data</a:t>
            </a:r>
            <a:r>
              <a:rPr lang="en-US" dirty="0"/>
              <a:t> variables, or </a:t>
            </a:r>
            <a:r>
              <a:rPr lang="en-US" i="1" dirty="0"/>
              <a:t>properties</a:t>
            </a:r>
            <a:r>
              <a:rPr lang="en-US" dirty="0"/>
              <a:t>, of these objects</a:t>
            </a:r>
          </a:p>
          <a:p>
            <a:pPr lvl="1"/>
            <a:r>
              <a:rPr lang="en-US" dirty="0"/>
              <a:t>The message </a:t>
            </a:r>
            <a:r>
              <a:rPr lang="en-US" i="1" dirty="0"/>
              <a:t>invoked</a:t>
            </a:r>
            <a:r>
              <a:rPr lang="en-US" dirty="0"/>
              <a:t> is the </a:t>
            </a:r>
            <a:r>
              <a:rPr lang="en-US" b="1" dirty="0"/>
              <a:t>method</a:t>
            </a:r>
            <a:r>
              <a:rPr lang="en-US" dirty="0"/>
              <a:t>, or function</a:t>
            </a:r>
          </a:p>
        </p:txBody>
      </p:sp>
    </p:spTree>
    <p:extLst>
      <p:ext uri="{BB962C8B-B14F-4D97-AF65-F5344CB8AC3E}">
        <p14:creationId xmlns:p14="http://schemas.microsoft.com/office/powerpoint/2010/main" val="183802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ABA3-7A57-D844-803D-A12BB95A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Detailed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06BC0-702F-6442-AEB3-3E384806DE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indent="-319088">
              <a:tabLst>
                <a:tab pos="7540625" algn="l"/>
              </a:tabLst>
            </a:pPr>
            <a:r>
              <a:rPr lang="en-US" dirty="0"/>
              <a:t>How exactly does this kind of </a:t>
            </a:r>
            <a:r>
              <a:rPr lang="en-US" b="1" dirty="0"/>
              <a:t>message passing </a:t>
            </a:r>
            <a:r>
              <a:rPr lang="en-US" dirty="0"/>
              <a:t>eventually lead to a solution? </a:t>
            </a:r>
          </a:p>
          <a:p>
            <a:pPr marL="319088" indent="-319088">
              <a:tabLst>
                <a:tab pos="7540625" algn="l"/>
              </a:tabLst>
            </a:pPr>
            <a:r>
              <a:rPr lang="en-US" dirty="0"/>
              <a:t>Let’s examine a detailed example of setting up and using a </a:t>
            </a:r>
            <a:r>
              <a:rPr lang="en-US" i="1" dirty="0"/>
              <a:t>bank </a:t>
            </a:r>
            <a:r>
              <a:rPr lang="en-US" b="1" i="1" dirty="0"/>
              <a:t>account</a:t>
            </a:r>
          </a:p>
          <a:p>
            <a:pPr marL="319088" indent="-319088">
              <a:tabLst>
                <a:tab pos="7540625" algn="l"/>
              </a:tabLst>
            </a:pPr>
            <a:r>
              <a:rPr lang="en-US" dirty="0"/>
              <a:t>We’ll write a program that allows a user to open an account and simply deposit money into that account</a:t>
            </a:r>
          </a:p>
        </p:txBody>
      </p:sp>
    </p:spTree>
    <p:extLst>
      <p:ext uri="{BB962C8B-B14F-4D97-AF65-F5344CB8AC3E}">
        <p14:creationId xmlns:p14="http://schemas.microsoft.com/office/powerpoint/2010/main" val="197026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5CF8-B193-3743-8310-FCB691B4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with Requirements and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5DC6-A513-5C42-AF73-B2A0C60FD2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requirements statement: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new bank accounts, allow deposits of money into the accounts, and display the new balance</a:t>
            </a:r>
            <a:r>
              <a:rPr lang="en-US" dirty="0"/>
              <a:t>. </a:t>
            </a:r>
          </a:p>
          <a:p>
            <a:r>
              <a:rPr lang="en-US" dirty="0"/>
              <a:t>We can now </a:t>
            </a:r>
            <a:r>
              <a:rPr lang="en-US" b="1" dirty="0"/>
              <a:t>bold</a:t>
            </a:r>
            <a:r>
              <a:rPr lang="en-US" dirty="0"/>
              <a:t> the relevant nouns and </a:t>
            </a:r>
            <a:r>
              <a:rPr lang="en-US" u="sng" dirty="0"/>
              <a:t>underline</a:t>
            </a:r>
            <a:r>
              <a:rPr lang="en-US" dirty="0"/>
              <a:t> the verbs</a:t>
            </a:r>
          </a:p>
          <a:p>
            <a:pPr lvl="1"/>
            <a:r>
              <a:rPr lang="en-US" b="1" dirty="0"/>
              <a:t>Most</a:t>
            </a:r>
            <a:r>
              <a:rPr lang="en-US" dirty="0"/>
              <a:t> nouns will likely become either objects themselves or properties (data variables) of those objects in our new program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Most</a:t>
            </a:r>
            <a:r>
              <a:rPr lang="en-US" dirty="0"/>
              <a:t> verbs will likely become the actions, or functions (methods)</a:t>
            </a:r>
          </a:p>
          <a:p>
            <a:r>
              <a:rPr lang="en-US" dirty="0"/>
              <a:t>Now the specifications: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bank accounts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allow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deposits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 money into the accounts, and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140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12D5-8D37-D949-9F53-D0E301E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with a simple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60EC-34ED-274E-9A59-AECD596E6A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start with a simple Application for Hello World</a:t>
            </a:r>
          </a:p>
          <a:p>
            <a:r>
              <a:rPr lang="en-US" dirty="0"/>
              <a:t>Make a UML diagram for it</a:t>
            </a:r>
          </a:p>
          <a:p>
            <a:r>
              <a:rPr lang="en-US" dirty="0"/>
              <a:t>This is a </a:t>
            </a:r>
            <a:r>
              <a:rPr lang="en-US" b="1" dirty="0"/>
              <a:t>DRIVER Class Application </a:t>
            </a:r>
            <a:r>
              <a:rPr lang="en-US" dirty="0"/>
              <a:t>and we keep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as simple as possible to get things going: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A514E-590E-FD49-BE29-B4B29D4E2D87}"/>
              </a:ext>
            </a:extLst>
          </p:cNvPr>
          <p:cNvSpPr txBox="1"/>
          <p:nvPr/>
        </p:nvSpPr>
        <p:spPr>
          <a:xfrm>
            <a:off x="777472" y="498720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Menlo" panose="020B0609030804020204" pitchFamily="49" charset="0"/>
              </a:rPr>
              <a:t>”Hello World!"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DFFC0-A2ED-9345-89BA-FE4B2B817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024" y="4987204"/>
            <a:ext cx="2038350" cy="11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37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12D5-8D37-D949-9F53-D0E301E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in some variable declarations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60EC-34ED-274E-9A59-AECD596E6A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Let’s work on a Bank Account problem</a:t>
            </a:r>
          </a:p>
          <a:p>
            <a:r>
              <a:rPr lang="en-US" dirty="0"/>
              <a:t>Start by creating a primitive variable</a:t>
            </a:r>
          </a:p>
          <a:p>
            <a:r>
              <a:rPr lang="en-US" dirty="0"/>
              <a:t>Next create a </a:t>
            </a:r>
            <a:r>
              <a:rPr lang="en-US" b="1" dirty="0"/>
              <a:t>variable on </a:t>
            </a:r>
            <a:r>
              <a:rPr lang="en-US" dirty="0"/>
              <a:t>steroids (object reference variable) to track Bank Accounts for multiple people like John/Pat/Mindy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A514E-590E-FD49-BE29-B4B29D4E2D87}"/>
              </a:ext>
            </a:extLst>
          </p:cNvPr>
          <p:cNvSpPr txBox="1"/>
          <p:nvPr/>
        </p:nvSpPr>
        <p:spPr>
          <a:xfrm>
            <a:off x="539496" y="4876992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int x = 0; // Doesn’t do anything!</a:t>
            </a: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   // Create an object reference VARIABLE *only*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DFFC0-A2ED-9345-89BA-FE4B2B817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248" y="4703402"/>
            <a:ext cx="2038350" cy="11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88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12D5-8D37-D949-9F53-D0E301E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an Account Class or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60EC-34ED-274E-9A59-AECD596E6A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 doesn’t know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Account</a:t>
            </a:r>
            <a:r>
              <a:rPr lang="en-US" dirty="0"/>
              <a:t> data type by default</a:t>
            </a:r>
          </a:p>
          <a:p>
            <a:r>
              <a:rPr lang="en-US" dirty="0"/>
              <a:t>Need a </a:t>
            </a:r>
            <a:r>
              <a:rPr lang="en-US" u="sng" dirty="0"/>
              <a:t>user-defined</a:t>
            </a:r>
            <a:r>
              <a:rPr lang="en-US" dirty="0"/>
              <a:t> data type: </a:t>
            </a:r>
            <a:r>
              <a:rPr lang="en-US" b="1" dirty="0"/>
              <a:t>Class Data Type</a:t>
            </a:r>
            <a:r>
              <a:rPr lang="en-US" dirty="0"/>
              <a:t>!</a:t>
            </a:r>
          </a:p>
          <a:p>
            <a:r>
              <a:rPr lang="en-US" dirty="0"/>
              <a:t>Let’s outline the Account Class UML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A514E-590E-FD49-BE29-B4B29D4E2D87}"/>
              </a:ext>
            </a:extLst>
          </p:cNvPr>
          <p:cNvSpPr txBox="1"/>
          <p:nvPr/>
        </p:nvSpPr>
        <p:spPr>
          <a:xfrm>
            <a:off x="612648" y="381762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int x;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x = 5;</a:t>
            </a: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   // Create an object reference VARIABLE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   // Create the new OBJECT in memory now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 {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DFFC0-A2ED-9345-89BA-FE4B2B817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263222"/>
            <a:ext cx="2038350" cy="110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2A646E-43B4-FE41-BE69-739B93726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4764448"/>
            <a:ext cx="2038350" cy="111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93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12D5-8D37-D949-9F53-D0E301E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add in a Service/Method/</a:t>
            </a:r>
            <a:r>
              <a:rPr lang="en-US" dirty="0" err="1"/>
              <a:t>Behaviour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60EC-34ED-274E-9A59-AECD596E6A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Our Account object reference VARIABLE hasn’t taken enough steroids </a:t>
            </a:r>
            <a:r>
              <a:rPr lang="en-US" dirty="0">
                <a:sym typeface="Wingdings" pitchFamily="2" charset="2"/>
              </a:rPr>
              <a:t> doesn’t do anything yet!</a:t>
            </a:r>
            <a:endParaRPr lang="en-US" dirty="0"/>
          </a:p>
          <a:p>
            <a:r>
              <a:rPr lang="en-US" dirty="0"/>
              <a:t>Let’s </a:t>
            </a:r>
            <a:r>
              <a:rPr lang="en-US" b="1" dirty="0"/>
              <a:t>add in the ability</a:t>
            </a:r>
            <a:r>
              <a:rPr lang="en-US" dirty="0"/>
              <a:t> to return the current balance</a:t>
            </a:r>
          </a:p>
          <a:p>
            <a:r>
              <a:rPr lang="en-US" dirty="0"/>
              <a:t>Use the DOT OPERATOR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A514E-590E-FD49-BE29-B4B29D4E2D87}"/>
              </a:ext>
            </a:extLst>
          </p:cNvPr>
          <p:cNvSpPr txBox="1"/>
          <p:nvPr/>
        </p:nvSpPr>
        <p:spPr>
          <a:xfrm>
            <a:off x="612648" y="381762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   // Create an object reference VARIABLE and INITIALIZE object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Menlo" panose="020B0609030804020204" pitchFamily="49" charset="0"/>
              </a:rPr>
              <a:t>"Balance for John: 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johnsAccount.getBalance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 {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// --------------------------------------------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// Returns balance amount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// --------------------------------------------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   return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50;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DFFC0-A2ED-9345-89BA-FE4B2B817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108500"/>
            <a:ext cx="2038350" cy="11087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286C29-FBD1-D545-9B94-DD0EF6CDE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840" y="5526689"/>
            <a:ext cx="2039710" cy="11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12D5-8D37-D949-9F53-D0E301E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can use the </a:t>
            </a:r>
            <a:r>
              <a:rPr lang="en-US" b="1" dirty="0"/>
              <a:t>Class Data Type </a:t>
            </a:r>
            <a:r>
              <a:rPr lang="en-US" dirty="0"/>
              <a:t>to create Multiple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60EC-34ED-274E-9A59-AECD596E6A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82492"/>
          </a:xfrm>
        </p:spPr>
        <p:txBody>
          <a:bodyPr>
            <a:normAutofit/>
          </a:bodyPr>
          <a:lstStyle/>
          <a:p>
            <a:r>
              <a:rPr lang="en-US" dirty="0"/>
              <a:t>Let’s create multiple bank account objects now!</a:t>
            </a:r>
          </a:p>
          <a:p>
            <a:pPr lvl="1"/>
            <a:r>
              <a:rPr lang="en-US" b="1" dirty="0"/>
              <a:t>OOPS</a:t>
            </a:r>
            <a:r>
              <a:rPr lang="en-US" dirty="0"/>
              <a:t>! They both have the same balance!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A514E-590E-FD49-BE29-B4B29D4E2D87}"/>
              </a:ext>
            </a:extLst>
          </p:cNvPr>
          <p:cNvSpPr txBox="1"/>
          <p:nvPr/>
        </p:nvSpPr>
        <p:spPr>
          <a:xfrm>
            <a:off x="627888" y="31085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   // Create an object reference VARIABLE and INITIALIZE object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Menlo" panose="020B0609030804020204" pitchFamily="49" charset="0"/>
              </a:rPr>
              <a:t>"Balance for John: 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johnsAccount.getBalance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());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   // Create ANOTHER object reference VARIABLE and INITIALIZE object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patsAccount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Menlo" panose="020B0609030804020204" pitchFamily="49" charset="0"/>
              </a:rPr>
              <a:t>"Balance for Pat: 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patsAccount.getBalance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 {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// --------------------------------------------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// Returns balance amount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AAAAAA"/>
                </a:solidFill>
                <a:latin typeface="Menlo" panose="020B0609030804020204" pitchFamily="49" charset="0"/>
              </a:rPr>
              <a:t>   // --------------------------------------------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   return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50;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DFFC0-A2ED-9345-89BA-FE4B2B817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654401"/>
            <a:ext cx="2038350" cy="11087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286C29-FBD1-D545-9B94-DD0EF6CDE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840" y="5526689"/>
            <a:ext cx="2039710" cy="11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9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Object-Oriented Programming (OOP)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</p:txBody>
      </p:sp>
    </p:spTree>
    <p:extLst>
      <p:ext uri="{BB962C8B-B14F-4D97-AF65-F5344CB8AC3E}">
        <p14:creationId xmlns:p14="http://schemas.microsoft.com/office/powerpoint/2010/main" val="3542059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5B1A-6121-DC4E-9DA7-A6DC919D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 the </a:t>
            </a:r>
            <a:r>
              <a:rPr lang="en-US" b="1" dirty="0"/>
              <a:t>Class Data Type </a:t>
            </a:r>
            <a:r>
              <a:rPr lang="en-US" dirty="0"/>
              <a:t>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63140-0962-7345-B6B3-FE0247EAA77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First, we define the </a:t>
            </a:r>
            <a:r>
              <a:rPr lang="en-US" b="1" dirty="0"/>
              <a:t>Class Data Type</a:t>
            </a:r>
            <a:r>
              <a:rPr lang="en-US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514FFE-833A-F247-8F54-41CA72F14521}"/>
              </a:ext>
            </a:extLst>
          </p:cNvPr>
          <p:cNvSpPr txBox="1"/>
          <p:nvPr/>
        </p:nvSpPr>
        <p:spPr>
          <a:xfrm>
            <a:off x="990600" y="2057401"/>
            <a:ext cx="8839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DEFINE CLASS Account: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Account {</a:t>
            </a:r>
          </a:p>
          <a:p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  // Hidden Data Structure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  private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balance;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PUBLIC Method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getBalance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Menlo" panose="020B0609030804020204" pitchFamily="49" charset="0"/>
              </a:rPr>
              <a:t>"Balance is: $"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 balance);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}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PUBLIC Method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makeDeposit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depositAmount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Menlo" panose="020B0609030804020204" pitchFamily="49" charset="0"/>
              </a:rPr>
              <a:t>" --&gt; Depositing $"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depositAmount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balance = balance +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depositAmount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91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7DE3-3BB7-2D4D-987E-AD9502D1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the main program/driver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DC9AF-18C7-E14C-9050-C2B2E56CCA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main driver application</a:t>
            </a:r>
            <a:r>
              <a:rPr lang="en-US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F4C8DD-C114-BE4B-AB3E-DD61C10E3BFB}"/>
              </a:ext>
            </a:extLst>
          </p:cNvPr>
          <p:cNvSpPr txBox="1"/>
          <p:nvPr/>
        </p:nvSpPr>
        <p:spPr>
          <a:xfrm>
            <a:off x="762000" y="219324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MAIN Program Here: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    // Create a new Account object called 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joeAccount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Account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joeAccount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Account(); 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Check balance in Joe's Account &amp; make some deposits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joeAccount.printBalance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joeAccount.makeDeposit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joeAccount.printBalance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joeAccount.makeDeposit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joeAccount.printBalance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541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12D5-8D37-D949-9F53-D0E301E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 a Constructor to initialize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60EC-34ED-274E-9A59-AECD596E6A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Constructor is like the Contractor a Builder might hire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Class Data Type </a:t>
            </a:r>
            <a:r>
              <a:rPr lang="en-US" dirty="0"/>
              <a:t>DEFINITION is like a BLUEPRINT</a:t>
            </a:r>
          </a:p>
          <a:p>
            <a:r>
              <a:rPr lang="en-US" dirty="0"/>
              <a:t>Object-specific DATA is stored in FIELDS/INSTANCE VARIABLES</a:t>
            </a:r>
          </a:p>
          <a:p>
            <a:pPr lvl="1"/>
            <a:r>
              <a:rPr lang="en-US" dirty="0"/>
              <a:t>This DATA determines the STATE of the OBJECT</a:t>
            </a:r>
          </a:p>
          <a:p>
            <a:r>
              <a:rPr lang="en-US" dirty="0"/>
              <a:t>The Constructor initializes these FIELDS/INSTANCE VARIABLES</a:t>
            </a:r>
          </a:p>
          <a:p>
            <a:pPr lvl="1"/>
            <a:r>
              <a:rPr lang="en-US" dirty="0"/>
              <a:t>Declared INSIDE a Class Definition but OUTSIDE any Method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A514E-590E-FD49-BE29-B4B29D4E2D87}"/>
              </a:ext>
            </a:extLst>
          </p:cNvPr>
          <p:cNvSpPr txBox="1"/>
          <p:nvPr/>
        </p:nvSpPr>
        <p:spPr>
          <a:xfrm>
            <a:off x="612648" y="3276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  <a:endParaRPr lang="en-US" sz="1200" dirty="0">
              <a:solidFill>
                <a:srgbClr val="AAAAAA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Account(50);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Menlo" panose="020B0609030804020204" pitchFamily="49" charset="0"/>
              </a:rPr>
              <a:t>"Balance for John: 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johnsAccount.getBalance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());</a:t>
            </a:r>
            <a:endParaRPr lang="en-US" sz="1200" dirty="0">
              <a:solidFill>
                <a:srgbClr val="AAAAAA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Account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patsAccount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Account(50000);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Menlo" panose="020B0609030804020204" pitchFamily="49" charset="0"/>
              </a:rPr>
              <a:t>"Balance for Pat: 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patsAccount.getBalance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private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balance;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Account(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initialBalance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 balance =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initialBalance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getBalance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sz="1200" dirty="0">
                <a:solidFill>
                  <a:srgbClr val="0000FF"/>
                </a:solidFill>
                <a:latin typeface="Menlo" panose="020B0609030804020204" pitchFamily="49" charset="0"/>
              </a:rPr>
              <a:t>      return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balance;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071C99A6-C9DC-9B4F-83D2-46EB5D0FEAB2}"/>
              </a:ext>
            </a:extLst>
          </p:cNvPr>
          <p:cNvSpPr/>
          <p:nvPr/>
        </p:nvSpPr>
        <p:spPr>
          <a:xfrm>
            <a:off x="6610350" y="4876800"/>
            <a:ext cx="2438400" cy="1143000"/>
          </a:xfrm>
          <a:prstGeom prst="wedgeRectCallout">
            <a:avLst>
              <a:gd name="adj1" fmla="val -131927"/>
              <a:gd name="adj2" fmla="val 14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Difference between LOCAL variables and INSTANCE variables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13419A-A7E9-E34F-AC16-64858F043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850" y="1536700"/>
            <a:ext cx="21209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5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30E0-902E-EC47-B037-895F0FDB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vs Object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7A2C-9616-6648-BEE3-BE8F12BD12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Java consists of both primitive variables,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as well as object variables,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joeAccount</a:t>
            </a:r>
            <a:r>
              <a:rPr lang="en-US" dirty="0"/>
              <a:t>  </a:t>
            </a:r>
          </a:p>
          <a:p>
            <a:r>
              <a:rPr lang="en-US" dirty="0"/>
              <a:t>Object variables are like “</a:t>
            </a:r>
            <a:r>
              <a:rPr lang="en-US" i="1" u="sng" dirty="0"/>
              <a:t>variables on steroids</a:t>
            </a:r>
            <a:r>
              <a:rPr lang="en-US" dirty="0"/>
              <a:t>”:</a:t>
            </a:r>
          </a:p>
          <a:p>
            <a:pPr lvl="1"/>
            <a:r>
              <a:rPr lang="en-US" dirty="0"/>
              <a:t>They can both hold </a:t>
            </a:r>
            <a:r>
              <a:rPr lang="en-US" b="1" dirty="0"/>
              <a:t>values</a:t>
            </a:r>
            <a:r>
              <a:rPr lang="en-US" dirty="0"/>
              <a:t> and you can also </a:t>
            </a:r>
            <a:r>
              <a:rPr lang="en-US" b="1" dirty="0"/>
              <a:t>pass messages </a:t>
            </a:r>
            <a:r>
              <a:rPr lang="en-US" dirty="0"/>
              <a:t>to them</a:t>
            </a:r>
          </a:p>
          <a:p>
            <a:r>
              <a:rPr lang="en-US" dirty="0"/>
              <a:t>Instead of a single item (the value) used to </a:t>
            </a:r>
            <a:r>
              <a:rPr lang="en-US" b="1" dirty="0"/>
              <a:t>instantiate</a:t>
            </a:r>
            <a:r>
              <a:rPr lang="en-US" dirty="0"/>
              <a:t> a primitive variable, instantiating an object variable requires </a:t>
            </a:r>
            <a:r>
              <a:rPr lang="en-US" i="1" dirty="0"/>
              <a:t>three items</a:t>
            </a:r>
            <a:r>
              <a:rPr lang="en-US" dirty="0"/>
              <a:t>: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The new operator to start the process of building a new object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The name of the class blueprint used to build the object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Optional value(s) to initialize the object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51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B06B5-0FEC-7647-B842-2FCC39747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Reference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AB338-F9B0-924E-986F-998A85B17A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Object Reference Variable vs Primitive Variable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4D6EC6-CF88-8E47-A315-986571355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04" y="3217005"/>
            <a:ext cx="9144000" cy="361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0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i="1" dirty="0"/>
              <a:t>OOD</a:t>
            </a:r>
            <a:endParaRPr lang="en-US" altLang="en-US" sz="3600" b="0" i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Object-Oriented Design</a:t>
            </a:r>
          </a:p>
        </p:txBody>
      </p:sp>
    </p:spTree>
    <p:extLst>
      <p:ext uri="{BB962C8B-B14F-4D97-AF65-F5344CB8AC3E}">
        <p14:creationId xmlns:p14="http://schemas.microsoft.com/office/powerpoint/2010/main" val="1018132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Identifying Classes and Objects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70000"/>
              </a:spcBef>
            </a:pPr>
            <a:r>
              <a:rPr lang="en-US" altLang="en-US" dirty="0"/>
              <a:t>The </a:t>
            </a:r>
            <a:r>
              <a:rPr lang="en-US" altLang="en-US" b="1" dirty="0"/>
              <a:t>main task </a:t>
            </a:r>
            <a:r>
              <a:rPr lang="en-US" altLang="en-US" dirty="0"/>
              <a:t>of object-oriented design is </a:t>
            </a:r>
            <a:r>
              <a:rPr lang="en-US" altLang="en-US" b="1" dirty="0"/>
              <a:t>determining the classes and objects </a:t>
            </a:r>
            <a:r>
              <a:rPr lang="en-US" altLang="en-US" dirty="0"/>
              <a:t>that will constitute the computational solution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The classes may be part of a class library, reused from a previous project, or newly written</a:t>
            </a:r>
          </a:p>
          <a:p>
            <a:pPr>
              <a:spcBef>
                <a:spcPct val="70000"/>
              </a:spcBef>
            </a:pPr>
            <a:r>
              <a:rPr lang="en-US" altLang="en-US" b="1" i="1" dirty="0"/>
              <a:t>One</a:t>
            </a:r>
            <a:r>
              <a:rPr lang="en-US" altLang="en-US" b="1" dirty="0"/>
              <a:t> way </a:t>
            </a:r>
            <a:r>
              <a:rPr lang="en-US" altLang="en-US" dirty="0"/>
              <a:t>to </a:t>
            </a:r>
            <a:r>
              <a:rPr lang="en-US" altLang="en-US" b="1" dirty="0"/>
              <a:t>identify </a:t>
            </a:r>
            <a:r>
              <a:rPr lang="en-US" altLang="en-US" b="1" u="sng" dirty="0"/>
              <a:t>potential</a:t>
            </a:r>
            <a:r>
              <a:rPr lang="en-US" altLang="en-US" b="1" dirty="0"/>
              <a:t> classes is to identify the objects </a:t>
            </a:r>
            <a:r>
              <a:rPr lang="en-US" altLang="en-US" dirty="0"/>
              <a:t>mentioned in the </a:t>
            </a:r>
            <a:r>
              <a:rPr lang="en-US" altLang="en-US" b="1" dirty="0"/>
              <a:t>requirements document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The </a:t>
            </a:r>
            <a:r>
              <a:rPr lang="en-US" altLang="en-US" b="1" dirty="0"/>
              <a:t>objects</a:t>
            </a:r>
            <a:r>
              <a:rPr lang="en-US" altLang="en-US" dirty="0"/>
              <a:t> usually correspond to the </a:t>
            </a:r>
            <a:r>
              <a:rPr lang="en-US" altLang="en-US" b="1" dirty="0"/>
              <a:t>nouns</a:t>
            </a:r>
            <a:r>
              <a:rPr lang="en-US" altLang="en-US" dirty="0"/>
              <a:t> in the requirements document and the </a:t>
            </a:r>
            <a:r>
              <a:rPr lang="en-US" altLang="en-US" b="1" dirty="0"/>
              <a:t>methods</a:t>
            </a:r>
            <a:r>
              <a:rPr lang="en-US" altLang="en-US" dirty="0"/>
              <a:t> or </a:t>
            </a:r>
            <a:r>
              <a:rPr lang="en-US" altLang="en-US" b="1" dirty="0"/>
              <a:t>services</a:t>
            </a:r>
            <a:r>
              <a:rPr lang="en-US" altLang="en-US" dirty="0"/>
              <a:t> that an </a:t>
            </a:r>
            <a:r>
              <a:rPr lang="en-US" altLang="en-US" b="1" dirty="0"/>
              <a:t>object provides </a:t>
            </a:r>
            <a:r>
              <a:rPr lang="en-US" altLang="en-US" dirty="0"/>
              <a:t>generally correspond to the </a:t>
            </a:r>
            <a:r>
              <a:rPr lang="en-US" altLang="en-US" b="1" dirty="0"/>
              <a:t>verbs</a:t>
            </a:r>
          </a:p>
        </p:txBody>
      </p:sp>
    </p:spTree>
    <p:extLst>
      <p:ext uri="{BB962C8B-B14F-4D97-AF65-F5344CB8AC3E}">
        <p14:creationId xmlns:p14="http://schemas.microsoft.com/office/powerpoint/2010/main" val="2939083367"/>
      </p:ext>
    </p:extLst>
  </p:cSld>
  <p:clrMapOvr>
    <a:masterClrMapping/>
  </p:clrMapOvr>
  <p:transition spd="med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Identifying Classes and Objects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641475"/>
            <a:ext cx="8610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Excerpt from a </a:t>
            </a:r>
            <a:r>
              <a:rPr lang="en-US" altLang="en-US" b="1" dirty="0"/>
              <a:t>requirements</a:t>
            </a:r>
            <a:r>
              <a:rPr lang="en-US" altLang="en-US" dirty="0"/>
              <a:t> (not specifications) document: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Nota Bene: </a:t>
            </a:r>
            <a:r>
              <a:rPr lang="en-US" altLang="en-US" b="1" u="sng" dirty="0"/>
              <a:t>all</a:t>
            </a:r>
            <a:r>
              <a:rPr lang="en-US" altLang="en-US" b="1" dirty="0"/>
              <a:t> nouns/verbs will </a:t>
            </a:r>
            <a:r>
              <a:rPr lang="en-US" altLang="en-US" b="1" u="sng" dirty="0"/>
              <a:t>not</a:t>
            </a:r>
            <a:r>
              <a:rPr lang="en-US" altLang="en-US" b="1" dirty="0"/>
              <a:t> correspond </a:t>
            </a:r>
            <a:r>
              <a:rPr lang="en-US" altLang="en-US" dirty="0"/>
              <a:t>to a class/object/method in the final computational solution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But </a:t>
            </a:r>
            <a:r>
              <a:rPr lang="en-US" altLang="en-US" b="1" dirty="0"/>
              <a:t>most</a:t>
            </a:r>
            <a:r>
              <a:rPr lang="en-US" altLang="en-US" dirty="0"/>
              <a:t> Nouns will usually correspond to objects/classes or attributes and </a:t>
            </a:r>
            <a:r>
              <a:rPr lang="en-US" altLang="en-US" b="1" dirty="0"/>
              <a:t>most</a:t>
            </a:r>
            <a:r>
              <a:rPr lang="en-US" altLang="en-US" dirty="0"/>
              <a:t> Verbs will usually correspond to methods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768350" y="2209800"/>
            <a:ext cx="7454900" cy="267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The user must be allowed to specify each product by</a:t>
            </a:r>
          </a:p>
          <a:p>
            <a:pPr eaLnBrk="1" hangingPunct="1"/>
            <a:r>
              <a:rPr lang="en-US" altLang="en-US" dirty="0"/>
              <a:t>its primary characteristics, including its name and</a:t>
            </a:r>
          </a:p>
          <a:p>
            <a:pPr eaLnBrk="1" hangingPunct="1"/>
            <a:r>
              <a:rPr lang="en-US" altLang="en-US" dirty="0"/>
              <a:t>product number. If the bar code does not match the</a:t>
            </a:r>
          </a:p>
          <a:p>
            <a:pPr eaLnBrk="1" hangingPunct="1"/>
            <a:r>
              <a:rPr lang="en-US" altLang="en-US" dirty="0"/>
              <a:t>product, then an error should be generated to the</a:t>
            </a:r>
          </a:p>
          <a:p>
            <a:pPr eaLnBrk="1" hangingPunct="1"/>
            <a:r>
              <a:rPr lang="en-US" altLang="en-US" dirty="0"/>
              <a:t>message window and entered into the error log. The</a:t>
            </a:r>
          </a:p>
          <a:p>
            <a:pPr eaLnBrk="1" hangingPunct="1"/>
            <a:r>
              <a:rPr lang="en-US" altLang="en-US" dirty="0"/>
              <a:t>summary report of all transactions must be structured</a:t>
            </a:r>
          </a:p>
          <a:p>
            <a:pPr eaLnBrk="1" hangingPunct="1"/>
            <a:r>
              <a:rPr lang="en-US" altLang="en-US" dirty="0"/>
              <a:t>as specified in section 7.A.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368425" y="2308000"/>
            <a:ext cx="6858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6432550" y="2328637"/>
            <a:ext cx="11430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2317750" y="2668362"/>
            <a:ext cx="19050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6081713" y="2689000"/>
            <a:ext cx="7620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793750" y="3049362"/>
            <a:ext cx="21336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3841750" y="3049362"/>
            <a:ext cx="12192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793750" y="3430362"/>
            <a:ext cx="11430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3044825" y="3430362"/>
            <a:ext cx="7620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793750" y="3811362"/>
            <a:ext cx="23622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5991225" y="3744687"/>
            <a:ext cx="1219200" cy="3810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793750" y="4192362"/>
            <a:ext cx="22098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3730625" y="4157437"/>
            <a:ext cx="1676400" cy="304800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4975501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145413" grpId="0" animBg="1"/>
      <p:bldP spid="145414" grpId="0" animBg="1"/>
      <p:bldP spid="145415" grpId="0" animBg="1"/>
      <p:bldP spid="145416" grpId="0" animBg="1"/>
      <p:bldP spid="145417" grpId="0" animBg="1"/>
      <p:bldP spid="145418" grpId="0" animBg="1"/>
      <p:bldP spid="145419" grpId="0" animBg="1"/>
      <p:bldP spid="145420" grpId="0" animBg="1"/>
      <p:bldP spid="145421" grpId="0" animBg="1"/>
      <p:bldP spid="145422" grpId="0" animBg="1"/>
      <p:bldP spid="145423" grpId="0" animBg="1"/>
      <p:bldP spid="1454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Identifying Classes and Objects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648200"/>
          </a:xfrm>
        </p:spPr>
        <p:txBody>
          <a:bodyPr>
            <a:normAutofit fontScale="92500"/>
          </a:bodyPr>
          <a:lstStyle/>
          <a:p>
            <a:pPr>
              <a:spcBef>
                <a:spcPct val="70000"/>
              </a:spcBef>
            </a:pPr>
            <a:r>
              <a:rPr lang="en-US" altLang="en-US" dirty="0"/>
              <a:t>Remember that a </a:t>
            </a:r>
            <a:r>
              <a:rPr lang="en-US" altLang="en-US" b="1" dirty="0"/>
              <a:t>class represents a group (or category or classification) of objects </a:t>
            </a:r>
            <a:r>
              <a:rPr lang="en-US" altLang="en-US" dirty="0"/>
              <a:t>with the </a:t>
            </a:r>
            <a:r>
              <a:rPr lang="en-US" altLang="en-US" b="1" dirty="0"/>
              <a:t>same behaviors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Generally, classes that represent objects and should be given </a:t>
            </a:r>
            <a:r>
              <a:rPr lang="en-US" altLang="en-US" b="1" dirty="0"/>
              <a:t>names that are singular nouns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For example, names like:  </a:t>
            </a:r>
            <a:r>
              <a:rPr lang="en-US" altLang="en-US" dirty="0">
                <a:latin typeface="Courier New" charset="0"/>
              </a:rPr>
              <a:t>Coin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charset="0"/>
              </a:rPr>
              <a:t>Student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charset="0"/>
              </a:rPr>
              <a:t>Message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A class represents the concept of one </a:t>
            </a:r>
            <a:r>
              <a:rPr lang="en-US" altLang="en-US" i="1" dirty="0"/>
              <a:t>such</a:t>
            </a:r>
            <a:r>
              <a:rPr lang="en-US" altLang="en-US" dirty="0"/>
              <a:t> object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We are free to </a:t>
            </a:r>
            <a:r>
              <a:rPr lang="en-US" altLang="en-US" b="1" dirty="0"/>
              <a:t>instantiate</a:t>
            </a:r>
            <a:r>
              <a:rPr lang="en-US" altLang="en-US" u="sng" dirty="0"/>
              <a:t> as many objects of each class</a:t>
            </a:r>
            <a:r>
              <a:rPr lang="en-US" altLang="en-US" dirty="0"/>
              <a:t> as we need in the computational solution</a:t>
            </a:r>
          </a:p>
        </p:txBody>
      </p:sp>
    </p:spTree>
    <p:extLst>
      <p:ext uri="{BB962C8B-B14F-4D97-AF65-F5344CB8AC3E}">
        <p14:creationId xmlns:p14="http://schemas.microsoft.com/office/powerpoint/2010/main" val="2374877698"/>
      </p:ext>
    </p:extLst>
  </p:cSld>
  <p:clrMapOvr>
    <a:masterClrMapping/>
  </p:clrMapOvr>
  <p:transition spd="med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Identifying Classes and Responsibilities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spcBef>
                <a:spcPct val="70000"/>
              </a:spcBef>
            </a:pPr>
            <a:r>
              <a:rPr lang="en-US" altLang="en-US" b="1" dirty="0"/>
              <a:t>Part of identifying the classes </a:t>
            </a:r>
            <a:r>
              <a:rPr lang="en-US" altLang="en-US" dirty="0"/>
              <a:t>we need in a computational solution involves </a:t>
            </a:r>
            <a:r>
              <a:rPr lang="en-US" altLang="en-US" b="1" i="1" dirty="0"/>
              <a:t>assigning responsibilities</a:t>
            </a:r>
            <a:r>
              <a:rPr lang="en-US" altLang="en-US" b="1" dirty="0"/>
              <a:t> </a:t>
            </a:r>
            <a:r>
              <a:rPr lang="en-US" altLang="en-US" dirty="0"/>
              <a:t>to each class</a:t>
            </a:r>
          </a:p>
          <a:p>
            <a:pPr>
              <a:spcBef>
                <a:spcPct val="70000"/>
              </a:spcBef>
            </a:pPr>
            <a:r>
              <a:rPr lang="en-US" altLang="en-US" b="1" dirty="0"/>
              <a:t>Every activity</a:t>
            </a:r>
            <a:r>
              <a:rPr lang="en-US" altLang="en-US" dirty="0"/>
              <a:t> that a program will do has to be </a:t>
            </a:r>
            <a:r>
              <a:rPr lang="en-US" altLang="en-US" b="1" dirty="0"/>
              <a:t>represented by one or more methods</a:t>
            </a:r>
            <a:r>
              <a:rPr lang="en-US" altLang="en-US" dirty="0"/>
              <a:t> within a class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In the early stages of software development, we don’t have to decide every method of every class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Instead, we begin with the primary responsibilities and then evolve the design in an iterative fashion</a:t>
            </a:r>
          </a:p>
        </p:txBody>
      </p:sp>
    </p:spTree>
    <p:extLst>
      <p:ext uri="{BB962C8B-B14F-4D97-AF65-F5344CB8AC3E}">
        <p14:creationId xmlns:p14="http://schemas.microsoft.com/office/powerpoint/2010/main" val="3458945658"/>
      </p:ext>
    </p:extLst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CFA8-7104-8D48-AE64-D76EEB5F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 anchor="ctr">
            <a:normAutofit/>
          </a:bodyPr>
          <a:lstStyle/>
          <a:p>
            <a:r>
              <a:rPr lang="en-US" dirty="0"/>
              <a:t>The story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94CAE-FAB0-D940-B485-0AA3D61A54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8874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We’ve already seen how we might create a </a:t>
            </a:r>
            <a:r>
              <a:rPr lang="en-US" sz="2200" b="1" dirty="0"/>
              <a:t>class blueprint </a:t>
            </a:r>
            <a:r>
              <a:rPr lang="en-US" sz="2200" dirty="0"/>
              <a:t>and use that class to create </a:t>
            </a:r>
            <a:r>
              <a:rPr lang="en-US" sz="2200" b="1" dirty="0"/>
              <a:t>objects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The class blueprint is the </a:t>
            </a:r>
            <a:r>
              <a:rPr lang="en-US" sz="1900" u="sng" dirty="0"/>
              <a:t>Class Data Type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We can then use those objects to send </a:t>
            </a:r>
            <a:r>
              <a:rPr lang="en-US" sz="2200" b="1" dirty="0"/>
              <a:t>messages</a:t>
            </a:r>
            <a:r>
              <a:rPr lang="en-US" sz="2200" dirty="0"/>
              <a:t>, either to other objects or even to itself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Sending a message, in the OOP way of thinking, means </a:t>
            </a:r>
            <a:r>
              <a:rPr lang="en-US" sz="2200" b="1" dirty="0"/>
              <a:t>calling</a:t>
            </a:r>
            <a:r>
              <a:rPr lang="en-US" sz="2200" dirty="0"/>
              <a:t>, or </a:t>
            </a:r>
            <a:r>
              <a:rPr lang="en-US" sz="2200" b="1" dirty="0"/>
              <a:t>invoking</a:t>
            </a:r>
            <a:r>
              <a:rPr lang="en-US" sz="2200" dirty="0"/>
              <a:t>, some </a:t>
            </a:r>
            <a:r>
              <a:rPr lang="en-US" sz="2200" u="sng" dirty="0"/>
              <a:t>action</a:t>
            </a:r>
            <a:r>
              <a:rPr lang="en-US" sz="2200" dirty="0"/>
              <a:t> or </a:t>
            </a:r>
            <a:r>
              <a:rPr lang="en-US" sz="2200" u="sng" dirty="0"/>
              <a:t>service</a:t>
            </a:r>
            <a:r>
              <a:rPr lang="en-US" sz="2200" dirty="0"/>
              <a:t> that’s defined for that module or class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  <p:pic>
        <p:nvPicPr>
          <p:cNvPr id="15" name="Picture 14" descr="Close-up of blueprints">
            <a:extLst>
              <a:ext uri="{FF2B5EF4-FFF2-40B4-BE49-F238E27FC236}">
                <a16:creationId xmlns:a16="http://schemas.microsoft.com/office/drawing/2014/main" id="{FB3E1EE4-CBA6-5442-BBEC-E45241FB2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0" r="10884" b="2"/>
          <a:stretch/>
        </p:blipFill>
        <p:spPr>
          <a:xfrm>
            <a:off x="4844901" y="1589567"/>
            <a:ext cx="38862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097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Classes and Objects Revisited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/>
              <a:t>The programs we’ve written in previous examples have </a:t>
            </a:r>
            <a:r>
              <a:rPr lang="en-US" altLang="en-US" b="1" dirty="0"/>
              <a:t>used pre-defined classes </a:t>
            </a:r>
            <a:r>
              <a:rPr lang="en-US" altLang="en-US" dirty="0"/>
              <a:t>in the standard Java Class Library (JCL from the Java API)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/>
              <a:t>Now we will begin to design programs that rely on </a:t>
            </a:r>
            <a:r>
              <a:rPr lang="en-US" altLang="en-US" b="1" dirty="0"/>
              <a:t>classes that we write ourselves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/>
              <a:t>The Class Data Type we define is thus a User-defined Data Type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/>
              <a:t>The class that contains the </a:t>
            </a:r>
            <a:r>
              <a:rPr lang="en-US" altLang="en-US" dirty="0">
                <a:latin typeface="Courier New" charset="0"/>
              </a:rPr>
              <a:t>main()</a:t>
            </a:r>
            <a:r>
              <a:rPr lang="en-US" altLang="en-US" dirty="0"/>
              <a:t> method is </a:t>
            </a:r>
            <a:r>
              <a:rPr lang="en-US" altLang="en-US" b="1" dirty="0"/>
              <a:t>just</a:t>
            </a:r>
            <a:r>
              <a:rPr lang="en-US" altLang="en-US" dirty="0"/>
              <a:t> the </a:t>
            </a:r>
            <a:r>
              <a:rPr lang="en-US" altLang="en-US" b="1" dirty="0"/>
              <a:t>starting point </a:t>
            </a:r>
            <a:r>
              <a:rPr lang="en-US" altLang="en-US" dirty="0"/>
              <a:t>of an </a:t>
            </a:r>
            <a:r>
              <a:rPr lang="en-US" altLang="en-US" b="1" dirty="0"/>
              <a:t>application</a:t>
            </a:r>
            <a:r>
              <a:rPr lang="en-US" altLang="en-US" dirty="0"/>
              <a:t> program, usually a </a:t>
            </a:r>
            <a:r>
              <a:rPr lang="en-US" altLang="en-US" b="1" u="sng" dirty="0"/>
              <a:t>driver</a:t>
            </a:r>
            <a:r>
              <a:rPr lang="en-US" altLang="en-US" dirty="0"/>
              <a:t> program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/>
              <a:t>True object-oriented programming is based on defining </a:t>
            </a:r>
            <a:r>
              <a:rPr lang="en-US" altLang="en-US" b="1" dirty="0"/>
              <a:t>classes that represent objects </a:t>
            </a:r>
            <a:r>
              <a:rPr lang="en-US" altLang="en-US" dirty="0"/>
              <a:t>with </a:t>
            </a:r>
            <a:r>
              <a:rPr lang="en-US" altLang="en-US" b="1" dirty="0"/>
              <a:t>well-defined characteristics and functionality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9908141"/>
      </p:ext>
    </p:extLst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3D3C-D157-FD43-8E30-46EF3B8C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Variables vs Object Reference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331D7-984A-3542-975D-381BD4DE2CD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Normal </a:t>
            </a:r>
            <a:r>
              <a:rPr lang="en-US" b="1" dirty="0"/>
              <a:t>variables</a:t>
            </a:r>
            <a:r>
              <a:rPr lang="en-US" dirty="0"/>
              <a:t> are declared as: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= 0;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A variable is a symbol or name or </a:t>
            </a:r>
            <a:r>
              <a:rPr lang="en-US" u="sng" dirty="0"/>
              <a:t>identifier for some address in memory</a:t>
            </a:r>
          </a:p>
          <a:p>
            <a:r>
              <a:rPr lang="en-US" dirty="0"/>
              <a:t>We can also declare </a:t>
            </a:r>
            <a:r>
              <a:rPr lang="en-US" b="1" dirty="0"/>
              <a:t>object reference variables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Object reference variables are names for some address in memory where the object itself lives</a:t>
            </a:r>
          </a:p>
          <a:p>
            <a:pPr lvl="1"/>
            <a:r>
              <a:rPr lang="en-US" b="1" u="sng" dirty="0"/>
              <a:t>Variables on Steroids</a:t>
            </a:r>
            <a:r>
              <a:rPr lang="en-US" u="sng" dirty="0"/>
              <a:t>: Variables with abilities far beyond those of mortal variables</a:t>
            </a:r>
            <a:r>
              <a:rPr lang="en-US" dirty="0"/>
              <a:t>…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foo = new String(“Hello”);</a:t>
            </a:r>
            <a:r>
              <a:rPr lang="en-US" dirty="0"/>
              <a:t>  </a:t>
            </a:r>
          </a:p>
          <a:p>
            <a:r>
              <a:rPr lang="en-US" b="1" dirty="0"/>
              <a:t>Object reference variables let you access the actual object</a:t>
            </a:r>
          </a:p>
          <a:p>
            <a:pPr lvl="1"/>
            <a:r>
              <a:rPr lang="en-US" dirty="0"/>
              <a:t>Object itself has both attributes and </a:t>
            </a:r>
            <a:r>
              <a:rPr lang="en-US" dirty="0" err="1"/>
              <a:t>behaviours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5417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50C3-DBD8-2046-A741-76CFFA7B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CDAA9-57C5-A94E-A57D-CD9E9C99B8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Class Data Types </a:t>
            </a:r>
            <a:r>
              <a:rPr lang="en-US" dirty="0"/>
              <a:t>have:</a:t>
            </a:r>
          </a:p>
          <a:p>
            <a:pPr lvl="1"/>
            <a:r>
              <a:rPr lang="en-US" dirty="0"/>
              <a:t>Name/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dirty="0"/>
              <a:t>Attributes/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</a:p>
          <a:p>
            <a:pPr lvl="2"/>
            <a:r>
              <a:rPr lang="en-US" dirty="0"/>
              <a:t>Characteristics, State, etc.</a:t>
            </a:r>
            <a:br>
              <a:rPr lang="en-US" dirty="0"/>
            </a:br>
            <a:r>
              <a:rPr lang="en-US" dirty="0"/>
              <a:t>Called Instance Variables/Fields</a:t>
            </a:r>
          </a:p>
          <a:p>
            <a:pPr lvl="1"/>
            <a:r>
              <a:rPr lang="en-US" dirty="0" err="1"/>
              <a:t>Behaviour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METHODS</a:t>
            </a:r>
          </a:p>
          <a:p>
            <a:pPr lvl="2"/>
            <a:r>
              <a:rPr lang="en-US" dirty="0"/>
              <a:t>Services, Abilities, etc.</a:t>
            </a:r>
            <a:br>
              <a:rPr lang="en-US" dirty="0"/>
            </a:br>
            <a:r>
              <a:rPr lang="en-US" dirty="0"/>
              <a:t>Called Methods</a:t>
            </a:r>
          </a:p>
          <a:p>
            <a:r>
              <a:rPr lang="en-US" dirty="0"/>
              <a:t>Those </a:t>
            </a:r>
            <a:r>
              <a:rPr lang="en-US" dirty="0" err="1"/>
              <a:t>behaviours</a:t>
            </a:r>
            <a:r>
              <a:rPr lang="en-US" dirty="0"/>
              <a:t> are </a:t>
            </a:r>
            <a:r>
              <a:rPr lang="en-US" b="1" dirty="0"/>
              <a:t>defined by a </a:t>
            </a:r>
            <a:r>
              <a:rPr lang="en-US" b="1" u="sng" dirty="0"/>
              <a:t>BLUEPRINT</a:t>
            </a:r>
            <a:r>
              <a:rPr lang="en-US" b="1" dirty="0"/>
              <a:t>, </a:t>
            </a:r>
            <a:r>
              <a:rPr lang="en-US" dirty="0"/>
              <a:t>the</a:t>
            </a:r>
            <a:r>
              <a:rPr lang="en-US" b="1" dirty="0"/>
              <a:t> CLASS </a:t>
            </a:r>
            <a:r>
              <a:rPr lang="en-US" b="1" u="sng" dirty="0"/>
              <a:t>DEFINITION</a:t>
            </a:r>
          </a:p>
          <a:p>
            <a:pPr lvl="1"/>
            <a:r>
              <a:rPr lang="en-US" dirty="0"/>
              <a:t>Just like you have a blueprint for a house</a:t>
            </a:r>
          </a:p>
          <a:p>
            <a:r>
              <a:rPr lang="en-US" dirty="0"/>
              <a:t>The blueprint can be expressed in a UML notation, as seen above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BAE3EB3-D03E-8D45-B936-80A5A2150A64}"/>
              </a:ext>
            </a:extLst>
          </p:cNvPr>
          <p:cNvGraphicFramePr/>
          <p:nvPr/>
        </p:nvGraphicFramePr>
        <p:xfrm>
          <a:off x="5220462" y="1524000"/>
          <a:ext cx="37719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63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AE38-3E42-5143-85F2-F0CD3F21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Kinds of Applications We’ve Built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961FB-FF8D-FD44-900E-12CCB8A0CC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r>
              <a:rPr lang="en-US" dirty="0"/>
              <a:t>Problem: a dog that barks: build a class to solve it!</a:t>
            </a:r>
          </a:p>
          <a:p>
            <a:r>
              <a:rPr lang="en-US" dirty="0"/>
              <a:t>Simple Main Class: </a:t>
            </a:r>
            <a:r>
              <a:rPr lang="en-US" dirty="0" err="1"/>
              <a:t>BarkingDoggies.java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More General Application: </a:t>
            </a:r>
            <a:r>
              <a:rPr lang="en-US" dirty="0" err="1"/>
              <a:t>BarkingDoggies.java</a:t>
            </a:r>
            <a:endParaRPr lang="en-US" dirty="0"/>
          </a:p>
          <a:p>
            <a:pPr lvl="1"/>
            <a:r>
              <a:rPr lang="en-US" dirty="0"/>
              <a:t>Variables allow flexibility and reliability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3AC8-0BE0-7646-8769-99F95B8C821F}"/>
              </a:ext>
            </a:extLst>
          </p:cNvPr>
          <p:cNvSpPr txBox="1"/>
          <p:nvPr/>
        </p:nvSpPr>
        <p:spPr>
          <a:xfrm>
            <a:off x="1295400" y="2767280"/>
            <a:ext cx="54922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BarkingDoggies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(“Woof!”);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8E1C48-5E52-4C4A-BBEC-D2C196EA04AE}"/>
              </a:ext>
            </a:extLst>
          </p:cNvPr>
          <p:cNvSpPr txBox="1"/>
          <p:nvPr/>
        </p:nvSpPr>
        <p:spPr>
          <a:xfrm>
            <a:off x="1295400" y="5318820"/>
            <a:ext cx="54922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BarkingDoggies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barkSound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String(“Woof!”);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barkSound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D77E57-AB63-0E40-8FCE-71958B77B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2895599"/>
            <a:ext cx="1943100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BA638F-FDFD-3942-AA05-879C9352B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18820"/>
            <a:ext cx="19431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AE38-3E42-5143-85F2-F0CD3F21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OOP WAY: Driver and Helper Class based App – Ver 1 (no Attributes)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961FB-FF8D-FD44-900E-12CCB8A0CC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a dog that barks</a:t>
            </a:r>
          </a:p>
          <a:p>
            <a:r>
              <a:rPr lang="en-US" b="1" dirty="0"/>
              <a:t>Driver Class Application</a:t>
            </a:r>
            <a:r>
              <a:rPr lang="en-US" dirty="0"/>
              <a:t>: </a:t>
            </a:r>
            <a:r>
              <a:rPr lang="en-US" dirty="0" err="1"/>
              <a:t>BarkingDoggies.java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b="1" dirty="0"/>
              <a:t>Helper Class</a:t>
            </a:r>
            <a:r>
              <a:rPr lang="en-US" dirty="0"/>
              <a:t>: </a:t>
            </a:r>
            <a:r>
              <a:rPr lang="en-US" dirty="0" err="1"/>
              <a:t>Dog.java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3AC8-0BE0-7646-8769-99F95B8C821F}"/>
              </a:ext>
            </a:extLst>
          </p:cNvPr>
          <p:cNvSpPr txBox="1"/>
          <p:nvPr/>
        </p:nvSpPr>
        <p:spPr>
          <a:xfrm>
            <a:off x="1300246" y="5042118"/>
            <a:ext cx="43813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Dog 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void bark()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(“Woof!”);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8E1C48-5E52-4C4A-BBEC-D2C196EA04AE}"/>
              </a:ext>
            </a:extLst>
          </p:cNvPr>
          <p:cNvSpPr txBox="1"/>
          <p:nvPr/>
        </p:nvSpPr>
        <p:spPr>
          <a:xfrm>
            <a:off x="1300246" y="2710458"/>
            <a:ext cx="53687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BarkingDoggies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spot = new Dog();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spot.bark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1ACB7-DE12-9E4E-993F-77D4D79F6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120" y="2961888"/>
            <a:ext cx="1943100" cy="1066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5A1A34-7204-0F4D-94A1-147CCCBA5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950" y="5042118"/>
            <a:ext cx="21209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8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AE38-3E42-5143-85F2-F0CD3F21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Small Driver and Helper Class based Application – Ver 2 (with Attribute/Field)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961FB-FF8D-FD44-900E-12CCB8A0CC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a dog that barks</a:t>
            </a:r>
          </a:p>
          <a:p>
            <a:r>
              <a:rPr lang="en-US" dirty="0"/>
              <a:t>Driver Class Application: </a:t>
            </a:r>
            <a:r>
              <a:rPr lang="en-US" dirty="0" err="1"/>
              <a:t>BarkingDoggies.java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Helper Class: </a:t>
            </a:r>
            <a:r>
              <a:rPr lang="en-US" dirty="0" err="1"/>
              <a:t>Dog.java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3AC8-0BE0-7646-8769-99F95B8C821F}"/>
              </a:ext>
            </a:extLst>
          </p:cNvPr>
          <p:cNvSpPr txBox="1"/>
          <p:nvPr/>
        </p:nvSpPr>
        <p:spPr>
          <a:xfrm>
            <a:off x="1300246" y="5042118"/>
            <a:ext cx="53687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Dog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barkSound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String("Woof!");</a:t>
            </a:r>
          </a:p>
          <a:p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void bark()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barkSound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8E1C48-5E52-4C4A-BBEC-D2C196EA04AE}"/>
              </a:ext>
            </a:extLst>
          </p:cNvPr>
          <p:cNvSpPr txBox="1"/>
          <p:nvPr/>
        </p:nvSpPr>
        <p:spPr>
          <a:xfrm>
            <a:off x="1300246" y="2710458"/>
            <a:ext cx="53687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BarkingDoggies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spot = new Dog();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spot.bark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1ACB7-DE12-9E4E-993F-77D4D79F6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717" y="2895600"/>
            <a:ext cx="1943100" cy="1066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2A3B0D-99FE-2F44-808E-1E192903C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157" y="5068788"/>
            <a:ext cx="21209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82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2345</Words>
  <Application>Microsoft Macintosh PowerPoint</Application>
  <PresentationFormat>On-screen Show (4:3)</PresentationFormat>
  <Paragraphs>300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Courier New</vt:lpstr>
      <vt:lpstr>Menlo</vt:lpstr>
      <vt:lpstr>Tw Cen MT</vt:lpstr>
      <vt:lpstr>Wingdings</vt:lpstr>
      <vt:lpstr>Wingdings 2</vt:lpstr>
      <vt:lpstr>EdStudPres</vt:lpstr>
      <vt:lpstr>Essential computational thinking: Chapter 08</vt:lpstr>
      <vt:lpstr>Chapter 8</vt:lpstr>
      <vt:lpstr>The story so far…</vt:lpstr>
      <vt:lpstr>Classes and Objects Revisited</vt:lpstr>
      <vt:lpstr>Regular Variables vs Object Reference Variables</vt:lpstr>
      <vt:lpstr>Objects and Classes</vt:lpstr>
      <vt:lpstr>Kinds of Applications We’ve Built So Far…</vt:lpstr>
      <vt:lpstr>OOP WAY: Driver and Helper Class based App – Ver 1 (no Attributes)</vt:lpstr>
      <vt:lpstr>Small Driver and Helper Class based Application – Ver 2 (with Attribute/Field)</vt:lpstr>
      <vt:lpstr>Customized Construction…</vt:lpstr>
      <vt:lpstr>Solving Problems with OOP</vt:lpstr>
      <vt:lpstr>Solving Problems with Software Objects</vt:lpstr>
      <vt:lpstr>A Detailed Example</vt:lpstr>
      <vt:lpstr>Start with Requirements and Specifications</vt:lpstr>
      <vt:lpstr>Start with a simple main() method</vt:lpstr>
      <vt:lpstr>Add in some variable declarations</vt:lpstr>
      <vt:lpstr>We need an Account Class or TYPE</vt:lpstr>
      <vt:lpstr>Let’s add in a Service/Method/Behaviour</vt:lpstr>
      <vt:lpstr>We can use the Class Data Type to create Multiple Objects</vt:lpstr>
      <vt:lpstr>Extend the Class Data Type Functionality</vt:lpstr>
      <vt:lpstr>Now the main program/driver class…</vt:lpstr>
      <vt:lpstr>Add a Constructor to initialize objects</vt:lpstr>
      <vt:lpstr>Primitive vs Object Variables</vt:lpstr>
      <vt:lpstr>Object Reference Variables</vt:lpstr>
      <vt:lpstr>Object-Oriented Design</vt:lpstr>
      <vt:lpstr>Identifying Classes and Objects</vt:lpstr>
      <vt:lpstr>Identifying Classes and Objects</vt:lpstr>
      <vt:lpstr>Identifying Classes and Objects</vt:lpstr>
      <vt:lpstr>Identifying Classes and Responsibilities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Ricky Sethi</dc:creator>
  <cp:lastModifiedBy/>
  <cp:revision>1</cp:revision>
  <dcterms:created xsi:type="dcterms:W3CDTF">2020-10-29T17:24:09Z</dcterms:created>
  <dcterms:modified xsi:type="dcterms:W3CDTF">2020-11-02T19:43:13Z</dcterms:modified>
</cp:coreProperties>
</file>