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4" r:id="rId2"/>
  </p:sldMasterIdLst>
  <p:notesMasterIdLst>
    <p:notesMasterId r:id="rId117"/>
  </p:notesMasterIdLst>
  <p:handoutMasterIdLst>
    <p:handoutMasterId r:id="rId118"/>
  </p:handoutMasterIdLst>
  <p:sldIdLst>
    <p:sldId id="256" r:id="rId3"/>
    <p:sldId id="500" r:id="rId4"/>
    <p:sldId id="258" r:id="rId5"/>
    <p:sldId id="782" r:id="rId6"/>
    <p:sldId id="793" r:id="rId7"/>
    <p:sldId id="257" r:id="rId8"/>
    <p:sldId id="783" r:id="rId9"/>
    <p:sldId id="260" r:id="rId10"/>
    <p:sldId id="261" r:id="rId11"/>
    <p:sldId id="792" r:id="rId12"/>
    <p:sldId id="259" r:id="rId13"/>
    <p:sldId id="784" r:id="rId14"/>
    <p:sldId id="785" r:id="rId15"/>
    <p:sldId id="786" r:id="rId16"/>
    <p:sldId id="787" r:id="rId17"/>
    <p:sldId id="788"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789" r:id="rId45"/>
    <p:sldId id="790" r:id="rId46"/>
    <p:sldId id="791" r:id="rId47"/>
    <p:sldId id="288" r:id="rId48"/>
    <p:sldId id="289" r:id="rId49"/>
    <p:sldId id="290" r:id="rId50"/>
    <p:sldId id="291" r:id="rId51"/>
    <p:sldId id="292" r:id="rId52"/>
    <p:sldId id="293" r:id="rId53"/>
    <p:sldId id="294" r:id="rId54"/>
    <p:sldId id="295" r:id="rId55"/>
    <p:sldId id="296" r:id="rId56"/>
    <p:sldId id="297" r:id="rId57"/>
    <p:sldId id="298" r:id="rId58"/>
    <p:sldId id="299" r:id="rId59"/>
    <p:sldId id="300" r:id="rId60"/>
    <p:sldId id="301" r:id="rId61"/>
    <p:sldId id="302" r:id="rId62"/>
    <p:sldId id="303" r:id="rId63"/>
    <p:sldId id="304" r:id="rId64"/>
    <p:sldId id="305" r:id="rId65"/>
    <p:sldId id="306" r:id="rId66"/>
    <p:sldId id="307" r:id="rId67"/>
    <p:sldId id="308" r:id="rId68"/>
    <p:sldId id="309" r:id="rId69"/>
    <p:sldId id="310" r:id="rId70"/>
    <p:sldId id="311" r:id="rId71"/>
    <p:sldId id="312" r:id="rId72"/>
    <p:sldId id="313" r:id="rId73"/>
    <p:sldId id="314" r:id="rId74"/>
    <p:sldId id="315" r:id="rId75"/>
    <p:sldId id="316" r:id="rId76"/>
    <p:sldId id="317" r:id="rId77"/>
    <p:sldId id="318" r:id="rId78"/>
    <p:sldId id="319" r:id="rId79"/>
    <p:sldId id="320" r:id="rId80"/>
    <p:sldId id="321" r:id="rId81"/>
    <p:sldId id="322" r:id="rId82"/>
    <p:sldId id="323" r:id="rId83"/>
    <p:sldId id="324" r:id="rId84"/>
    <p:sldId id="325" r:id="rId85"/>
    <p:sldId id="326" r:id="rId86"/>
    <p:sldId id="327" r:id="rId87"/>
    <p:sldId id="328" r:id="rId88"/>
    <p:sldId id="329" r:id="rId89"/>
    <p:sldId id="330" r:id="rId90"/>
    <p:sldId id="331" r:id="rId91"/>
    <p:sldId id="332" r:id="rId92"/>
    <p:sldId id="333" r:id="rId93"/>
    <p:sldId id="334" r:id="rId94"/>
    <p:sldId id="335" r:id="rId95"/>
    <p:sldId id="336" r:id="rId96"/>
    <p:sldId id="337" r:id="rId97"/>
    <p:sldId id="338" r:id="rId98"/>
    <p:sldId id="339" r:id="rId99"/>
    <p:sldId id="340" r:id="rId100"/>
    <p:sldId id="341" r:id="rId101"/>
    <p:sldId id="342" r:id="rId102"/>
    <p:sldId id="343" r:id="rId103"/>
    <p:sldId id="344" r:id="rId104"/>
    <p:sldId id="345" r:id="rId105"/>
    <p:sldId id="346" r:id="rId106"/>
    <p:sldId id="347" r:id="rId107"/>
    <p:sldId id="348" r:id="rId108"/>
    <p:sldId id="349" r:id="rId109"/>
    <p:sldId id="350" r:id="rId110"/>
    <p:sldId id="351" r:id="rId111"/>
    <p:sldId id="352" r:id="rId112"/>
    <p:sldId id="353" r:id="rId113"/>
    <p:sldId id="354" r:id="rId114"/>
    <p:sldId id="355" r:id="rId115"/>
    <p:sldId id="356" r:id="rId116"/>
  </p:sldIdLst>
  <p:sldSz cx="9144000" cy="6858000" type="screen4x3"/>
  <p:notesSz cx="6858000" cy="92964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02" autoAdjust="0"/>
    <p:restoredTop sz="82041" autoAdjust="0"/>
  </p:normalViewPr>
  <p:slideViewPr>
    <p:cSldViewPr>
      <p:cViewPr varScale="1">
        <p:scale>
          <a:sx n="99" d="100"/>
          <a:sy n="99" d="100"/>
        </p:scale>
        <p:origin x="153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notesMaster" Target="notesMasters/notesMaster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handoutMaster" Target="handoutMasters/handout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customXml" Target="../customXml/item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presProps" Target="presProps.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CD0AA7-91AF-414E-A919-A2E60F6FEB94}"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0B01F22-D5B6-40DC-9325-55CA44D33C77}">
      <dgm:prSet/>
      <dgm:spPr/>
      <dgm:t>
        <a:bodyPr/>
        <a:lstStyle/>
        <a:p>
          <a:r>
            <a:rPr lang="en-US"/>
            <a:t>We tend to learn new things by memorization and generalization. </a:t>
          </a:r>
        </a:p>
      </dgm:t>
    </dgm:pt>
    <dgm:pt modelId="{E4462DA8-9D68-4EE9-86DD-B0B4D957E58E}" type="parTrans" cxnId="{F51874EA-FB9A-4239-9069-9C38F6A202F3}">
      <dgm:prSet/>
      <dgm:spPr/>
      <dgm:t>
        <a:bodyPr/>
        <a:lstStyle/>
        <a:p>
          <a:endParaRPr lang="en-US"/>
        </a:p>
      </dgm:t>
    </dgm:pt>
    <dgm:pt modelId="{62AB6895-B5DB-48B2-ACD0-D5285526E5A0}" type="sibTrans" cxnId="{F51874EA-FB9A-4239-9069-9C38F6A202F3}">
      <dgm:prSet/>
      <dgm:spPr/>
      <dgm:t>
        <a:bodyPr/>
        <a:lstStyle/>
        <a:p>
          <a:endParaRPr lang="en-US"/>
        </a:p>
      </dgm:t>
    </dgm:pt>
    <dgm:pt modelId="{705CA6F9-0FAF-4AEE-AEE5-C0B77BF0085E}">
      <dgm:prSet/>
      <dgm:spPr/>
      <dgm:t>
        <a:bodyPr/>
        <a:lstStyle/>
        <a:p>
          <a:r>
            <a:rPr lang="en-US"/>
            <a:t>We use </a:t>
          </a:r>
          <a:r>
            <a:rPr lang="en-US" b="1"/>
            <a:t>memorization</a:t>
          </a:r>
          <a:r>
            <a:rPr lang="en-US"/>
            <a:t> to accumulate individual facts and </a:t>
          </a:r>
          <a:r>
            <a:rPr lang="en-US" b="1"/>
            <a:t>generalization</a:t>
          </a:r>
          <a:r>
            <a:rPr lang="en-US"/>
            <a:t> to deduce new facts from old facts.</a:t>
          </a:r>
        </a:p>
      </dgm:t>
    </dgm:pt>
    <dgm:pt modelId="{AA5DB0A9-ACE6-4CFC-A444-F31306618786}" type="parTrans" cxnId="{54CB4FB8-E0CF-4CAE-8184-46F3B8A18B06}">
      <dgm:prSet/>
      <dgm:spPr/>
      <dgm:t>
        <a:bodyPr/>
        <a:lstStyle/>
        <a:p>
          <a:endParaRPr lang="en-US"/>
        </a:p>
      </dgm:t>
    </dgm:pt>
    <dgm:pt modelId="{3D475034-A27E-4955-BC24-A88D32ADD9F0}" type="sibTrans" cxnId="{54CB4FB8-E0CF-4CAE-8184-46F3B8A18B06}">
      <dgm:prSet/>
      <dgm:spPr/>
      <dgm:t>
        <a:bodyPr/>
        <a:lstStyle/>
        <a:p>
          <a:endParaRPr lang="en-US"/>
        </a:p>
      </dgm:t>
    </dgm:pt>
    <dgm:pt modelId="{E401171B-0E67-4707-94C7-1AEA5424C0DB}">
      <dgm:prSet/>
      <dgm:spPr/>
      <dgm:t>
        <a:bodyPr/>
        <a:lstStyle/>
        <a:p>
          <a:r>
            <a:rPr lang="en-US"/>
            <a:t>Hand-crafted rules are often too complex.</a:t>
          </a:r>
        </a:p>
      </dgm:t>
    </dgm:pt>
    <dgm:pt modelId="{1AA4D020-D2DE-42BD-8D87-0943A088A11B}" type="parTrans" cxnId="{B5BD5881-E5A5-4574-BAF5-A1EA892A491A}">
      <dgm:prSet/>
      <dgm:spPr/>
      <dgm:t>
        <a:bodyPr/>
        <a:lstStyle/>
        <a:p>
          <a:endParaRPr lang="en-US"/>
        </a:p>
      </dgm:t>
    </dgm:pt>
    <dgm:pt modelId="{79771152-0693-4C33-9B0A-70627D3E867E}" type="sibTrans" cxnId="{B5BD5881-E5A5-4574-BAF5-A1EA892A491A}">
      <dgm:prSet/>
      <dgm:spPr/>
      <dgm:t>
        <a:bodyPr/>
        <a:lstStyle/>
        <a:p>
          <a:endParaRPr lang="en-US"/>
        </a:p>
      </dgm:t>
    </dgm:pt>
    <dgm:pt modelId="{8C246807-D3BC-4485-AAB5-F8D0DD62023F}">
      <dgm:prSet/>
      <dgm:spPr/>
      <dgm:t>
        <a:bodyPr/>
        <a:lstStyle/>
        <a:p>
          <a:r>
            <a:rPr lang="en-US"/>
            <a:t>Machine learning extracts patterns from data to analyze new situations.</a:t>
          </a:r>
        </a:p>
      </dgm:t>
    </dgm:pt>
    <dgm:pt modelId="{78DF705A-4070-4D08-9B91-53C7A5485FDA}" type="parTrans" cxnId="{67795F25-3F47-4005-8036-72A7C0A9DB5D}">
      <dgm:prSet/>
      <dgm:spPr/>
      <dgm:t>
        <a:bodyPr/>
        <a:lstStyle/>
        <a:p>
          <a:endParaRPr lang="en-US"/>
        </a:p>
      </dgm:t>
    </dgm:pt>
    <dgm:pt modelId="{5C4B4837-25A7-4CD1-8AC0-3BDF0827362F}" type="sibTrans" cxnId="{67795F25-3F47-4005-8036-72A7C0A9DB5D}">
      <dgm:prSet/>
      <dgm:spPr/>
      <dgm:t>
        <a:bodyPr/>
        <a:lstStyle/>
        <a:p>
          <a:endParaRPr lang="en-US"/>
        </a:p>
      </dgm:t>
    </dgm:pt>
    <dgm:pt modelId="{AF11FCC6-DFAB-45B7-9AF8-B68D87DFEF9D}">
      <dgm:prSet/>
      <dgm:spPr/>
      <dgm:t>
        <a:bodyPr/>
        <a:lstStyle/>
        <a:p>
          <a:r>
            <a:rPr lang="en-US"/>
            <a:t>Tom Mitchell’s definition:</a:t>
          </a:r>
          <a:br>
            <a:rPr lang="en-US"/>
          </a:br>
          <a:r>
            <a:rPr lang="en-US"/>
            <a:t>A computer program is said to learn from experience “E”, with respect to some class of tasks “T” and performance measure “P”, if its performance at tasks in “T” as measured by “P” improves with experience “E”</a:t>
          </a:r>
        </a:p>
      </dgm:t>
    </dgm:pt>
    <dgm:pt modelId="{C8ADB38E-F31E-4FF7-8CF5-DEE84D67982A}" type="parTrans" cxnId="{6EBD20A1-0651-4A56-A987-4909DB347CDA}">
      <dgm:prSet/>
      <dgm:spPr/>
      <dgm:t>
        <a:bodyPr/>
        <a:lstStyle/>
        <a:p>
          <a:endParaRPr lang="en-US"/>
        </a:p>
      </dgm:t>
    </dgm:pt>
    <dgm:pt modelId="{ABCBEA2D-DEB2-49C6-86C9-382EB8331EE4}" type="sibTrans" cxnId="{6EBD20A1-0651-4A56-A987-4909DB347CDA}">
      <dgm:prSet/>
      <dgm:spPr/>
      <dgm:t>
        <a:bodyPr/>
        <a:lstStyle/>
        <a:p>
          <a:endParaRPr lang="en-US"/>
        </a:p>
      </dgm:t>
    </dgm:pt>
    <dgm:pt modelId="{3AF03674-2519-4627-966F-87A1243D7811}">
      <dgm:prSet/>
      <dgm:spPr/>
      <dgm:t>
        <a:bodyPr/>
        <a:lstStyle/>
        <a:p>
          <a:r>
            <a:rPr lang="en-US">
              <a:sym typeface="Wingdings" panose="05000000000000000000" pitchFamily="2" charset="2"/>
            </a:rPr>
            <a:t></a:t>
          </a:r>
          <a:r>
            <a:rPr lang="en-US"/>
            <a:t> Algorithms improve with experience (data).</a:t>
          </a:r>
        </a:p>
      </dgm:t>
    </dgm:pt>
    <dgm:pt modelId="{E7346E4C-B586-4C66-B893-A9CE7E35A40F}" type="parTrans" cxnId="{70D8FE5B-8B84-4475-A1FB-56E81FBD8739}">
      <dgm:prSet/>
      <dgm:spPr/>
      <dgm:t>
        <a:bodyPr/>
        <a:lstStyle/>
        <a:p>
          <a:endParaRPr lang="en-US"/>
        </a:p>
      </dgm:t>
    </dgm:pt>
    <dgm:pt modelId="{4279205E-BF60-4136-9F5B-C5FB85DD0C07}" type="sibTrans" cxnId="{70D8FE5B-8B84-4475-A1FB-56E81FBD8739}">
      <dgm:prSet/>
      <dgm:spPr/>
      <dgm:t>
        <a:bodyPr/>
        <a:lstStyle/>
        <a:p>
          <a:endParaRPr lang="en-US"/>
        </a:p>
      </dgm:t>
    </dgm:pt>
    <dgm:pt modelId="{3B848E2F-E87D-4173-839C-B55639E46A78}" type="pres">
      <dgm:prSet presAssocID="{5ECD0AA7-91AF-414E-A919-A2E60F6FEB94}" presName="root" presStyleCnt="0">
        <dgm:presLayoutVars>
          <dgm:dir/>
          <dgm:resizeHandles val="exact"/>
        </dgm:presLayoutVars>
      </dgm:prSet>
      <dgm:spPr/>
    </dgm:pt>
    <dgm:pt modelId="{DA3F35C0-4859-4392-AD04-0A9B0F43DFEF}" type="pres">
      <dgm:prSet presAssocID="{B0B01F22-D5B6-40DC-9325-55CA44D33C77}" presName="compNode" presStyleCnt="0"/>
      <dgm:spPr/>
    </dgm:pt>
    <dgm:pt modelId="{08858345-65EC-4EF1-8B0E-F3B3D3B28A16}" type="pres">
      <dgm:prSet presAssocID="{B0B01F22-D5B6-40DC-9325-55CA44D33C77}" presName="bgRect" presStyleLbl="bgShp" presStyleIdx="0" presStyleCnt="5"/>
      <dgm:spPr/>
    </dgm:pt>
    <dgm:pt modelId="{8F180F0B-5C62-4BD5-A79D-A3A062345830}" type="pres">
      <dgm:prSet presAssocID="{B0B01F22-D5B6-40DC-9325-55CA44D33C7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6E3CF25C-7557-48D9-8280-A526C526DC46}" type="pres">
      <dgm:prSet presAssocID="{B0B01F22-D5B6-40DC-9325-55CA44D33C77}" presName="spaceRect" presStyleCnt="0"/>
      <dgm:spPr/>
    </dgm:pt>
    <dgm:pt modelId="{0B106822-C308-4DFD-A9EE-E143B4C44ED1}" type="pres">
      <dgm:prSet presAssocID="{B0B01F22-D5B6-40DC-9325-55CA44D33C77}" presName="parTx" presStyleLbl="revTx" presStyleIdx="0" presStyleCnt="6">
        <dgm:presLayoutVars>
          <dgm:chMax val="0"/>
          <dgm:chPref val="0"/>
        </dgm:presLayoutVars>
      </dgm:prSet>
      <dgm:spPr/>
    </dgm:pt>
    <dgm:pt modelId="{3F1356D4-4CE9-46E7-9DA6-D3D8CE911699}" type="pres">
      <dgm:prSet presAssocID="{B0B01F22-D5B6-40DC-9325-55CA44D33C77}" presName="desTx" presStyleLbl="revTx" presStyleIdx="1" presStyleCnt="6">
        <dgm:presLayoutVars/>
      </dgm:prSet>
      <dgm:spPr/>
    </dgm:pt>
    <dgm:pt modelId="{512B221A-83C7-4D81-A32A-F44C9A1A7112}" type="pres">
      <dgm:prSet presAssocID="{62AB6895-B5DB-48B2-ACD0-D5285526E5A0}" presName="sibTrans" presStyleCnt="0"/>
      <dgm:spPr/>
    </dgm:pt>
    <dgm:pt modelId="{EBE727C0-A287-4CE2-B96F-CE06481DCF03}" type="pres">
      <dgm:prSet presAssocID="{E401171B-0E67-4707-94C7-1AEA5424C0DB}" presName="compNode" presStyleCnt="0"/>
      <dgm:spPr/>
    </dgm:pt>
    <dgm:pt modelId="{75E88C9F-EDB6-4478-A4CF-D33AA97BEB64}" type="pres">
      <dgm:prSet presAssocID="{E401171B-0E67-4707-94C7-1AEA5424C0DB}" presName="bgRect" presStyleLbl="bgShp" presStyleIdx="1" presStyleCnt="5"/>
      <dgm:spPr/>
    </dgm:pt>
    <dgm:pt modelId="{E29E4E47-04C4-44F4-837B-965AA96A7764}" type="pres">
      <dgm:prSet presAssocID="{E401171B-0E67-4707-94C7-1AEA5424C0D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ze"/>
        </a:ext>
      </dgm:extLst>
    </dgm:pt>
    <dgm:pt modelId="{8760CB15-39AB-4378-A9F9-243CF6125DE8}" type="pres">
      <dgm:prSet presAssocID="{E401171B-0E67-4707-94C7-1AEA5424C0DB}" presName="spaceRect" presStyleCnt="0"/>
      <dgm:spPr/>
    </dgm:pt>
    <dgm:pt modelId="{5E96CEC9-8C2A-4740-B036-8F0ECB97FD6D}" type="pres">
      <dgm:prSet presAssocID="{E401171B-0E67-4707-94C7-1AEA5424C0DB}" presName="parTx" presStyleLbl="revTx" presStyleIdx="2" presStyleCnt="6">
        <dgm:presLayoutVars>
          <dgm:chMax val="0"/>
          <dgm:chPref val="0"/>
        </dgm:presLayoutVars>
      </dgm:prSet>
      <dgm:spPr/>
    </dgm:pt>
    <dgm:pt modelId="{E7054D51-AC53-4A15-84DF-F138F20C93C7}" type="pres">
      <dgm:prSet presAssocID="{79771152-0693-4C33-9B0A-70627D3E867E}" presName="sibTrans" presStyleCnt="0"/>
      <dgm:spPr/>
    </dgm:pt>
    <dgm:pt modelId="{6A764A1E-D7F8-4874-BF49-0F0E681C4822}" type="pres">
      <dgm:prSet presAssocID="{8C246807-D3BC-4485-AAB5-F8D0DD62023F}" presName="compNode" presStyleCnt="0"/>
      <dgm:spPr/>
    </dgm:pt>
    <dgm:pt modelId="{8508B207-0BF1-4E55-A03C-5733C654C60F}" type="pres">
      <dgm:prSet presAssocID="{8C246807-D3BC-4485-AAB5-F8D0DD62023F}" presName="bgRect" presStyleLbl="bgShp" presStyleIdx="2" presStyleCnt="5"/>
      <dgm:spPr/>
    </dgm:pt>
    <dgm:pt modelId="{D432011E-A2FC-45AE-87AB-0D915ACFC811}" type="pres">
      <dgm:prSet presAssocID="{8C246807-D3BC-4485-AAB5-F8D0DD62023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atistics"/>
        </a:ext>
      </dgm:extLst>
    </dgm:pt>
    <dgm:pt modelId="{0639D7EC-416B-49D1-B622-43623D6F1D14}" type="pres">
      <dgm:prSet presAssocID="{8C246807-D3BC-4485-AAB5-F8D0DD62023F}" presName="spaceRect" presStyleCnt="0"/>
      <dgm:spPr/>
    </dgm:pt>
    <dgm:pt modelId="{09551DA6-7037-47D7-8828-AD8E47A45BB0}" type="pres">
      <dgm:prSet presAssocID="{8C246807-D3BC-4485-AAB5-F8D0DD62023F}" presName="parTx" presStyleLbl="revTx" presStyleIdx="3" presStyleCnt="6">
        <dgm:presLayoutVars>
          <dgm:chMax val="0"/>
          <dgm:chPref val="0"/>
        </dgm:presLayoutVars>
      </dgm:prSet>
      <dgm:spPr/>
    </dgm:pt>
    <dgm:pt modelId="{E368EFFF-4A83-4D44-B7CC-5CC26FB0D7FF}" type="pres">
      <dgm:prSet presAssocID="{5C4B4837-25A7-4CD1-8AC0-3BDF0827362F}" presName="sibTrans" presStyleCnt="0"/>
      <dgm:spPr/>
    </dgm:pt>
    <dgm:pt modelId="{A266FC58-209B-44C3-8AB3-72238BAD7F4E}" type="pres">
      <dgm:prSet presAssocID="{AF11FCC6-DFAB-45B7-9AF8-B68D87DFEF9D}" presName="compNode" presStyleCnt="0"/>
      <dgm:spPr/>
    </dgm:pt>
    <dgm:pt modelId="{32E00C6C-3A15-4B8B-998E-341A03945CD1}" type="pres">
      <dgm:prSet presAssocID="{AF11FCC6-DFAB-45B7-9AF8-B68D87DFEF9D}" presName="bgRect" presStyleLbl="bgShp" presStyleIdx="3" presStyleCnt="5"/>
      <dgm:spPr/>
    </dgm:pt>
    <dgm:pt modelId="{050859FE-48FC-4AA4-B89F-B0EFE44610B4}" type="pres">
      <dgm:prSet presAssocID="{AF11FCC6-DFAB-45B7-9AF8-B68D87DFEF9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ptain"/>
        </a:ext>
      </dgm:extLst>
    </dgm:pt>
    <dgm:pt modelId="{AE51B118-D650-489C-BF49-7D109A33E988}" type="pres">
      <dgm:prSet presAssocID="{AF11FCC6-DFAB-45B7-9AF8-B68D87DFEF9D}" presName="spaceRect" presStyleCnt="0"/>
      <dgm:spPr/>
    </dgm:pt>
    <dgm:pt modelId="{11CDE2B3-E27E-4469-88E1-0AC627057F3B}" type="pres">
      <dgm:prSet presAssocID="{AF11FCC6-DFAB-45B7-9AF8-B68D87DFEF9D}" presName="parTx" presStyleLbl="revTx" presStyleIdx="4" presStyleCnt="6">
        <dgm:presLayoutVars>
          <dgm:chMax val="0"/>
          <dgm:chPref val="0"/>
        </dgm:presLayoutVars>
      </dgm:prSet>
      <dgm:spPr/>
    </dgm:pt>
    <dgm:pt modelId="{85A6FD72-7BC6-4013-B1E4-A76CED4573C6}" type="pres">
      <dgm:prSet presAssocID="{ABCBEA2D-DEB2-49C6-86C9-382EB8331EE4}" presName="sibTrans" presStyleCnt="0"/>
      <dgm:spPr/>
    </dgm:pt>
    <dgm:pt modelId="{8C46E72C-47EC-4AAE-B38E-5B7F2F4ADFA0}" type="pres">
      <dgm:prSet presAssocID="{3AF03674-2519-4627-966F-87A1243D7811}" presName="compNode" presStyleCnt="0"/>
      <dgm:spPr/>
    </dgm:pt>
    <dgm:pt modelId="{D6EB55CB-05FF-4635-B912-8269DC9ED309}" type="pres">
      <dgm:prSet presAssocID="{3AF03674-2519-4627-966F-87A1243D7811}" presName="bgRect" presStyleLbl="bgShp" presStyleIdx="4" presStyleCnt="5"/>
      <dgm:spPr/>
    </dgm:pt>
    <dgm:pt modelId="{7E411F88-4CEF-46F6-ACEB-F3625B7F338C}" type="pres">
      <dgm:prSet presAssocID="{3AF03674-2519-4627-966F-87A1243D781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rocessor"/>
        </a:ext>
      </dgm:extLst>
    </dgm:pt>
    <dgm:pt modelId="{EBFC9A70-5596-4F75-80F1-60EE37B40970}" type="pres">
      <dgm:prSet presAssocID="{3AF03674-2519-4627-966F-87A1243D7811}" presName="spaceRect" presStyleCnt="0"/>
      <dgm:spPr/>
    </dgm:pt>
    <dgm:pt modelId="{7D812656-19D4-4596-9518-2D3F0C4693F0}" type="pres">
      <dgm:prSet presAssocID="{3AF03674-2519-4627-966F-87A1243D7811}" presName="parTx" presStyleLbl="revTx" presStyleIdx="5" presStyleCnt="6">
        <dgm:presLayoutVars>
          <dgm:chMax val="0"/>
          <dgm:chPref val="0"/>
        </dgm:presLayoutVars>
      </dgm:prSet>
      <dgm:spPr/>
    </dgm:pt>
  </dgm:ptLst>
  <dgm:cxnLst>
    <dgm:cxn modelId="{1AE16E03-41AB-45EA-88BD-101ED2E6157C}" type="presOf" srcId="{705CA6F9-0FAF-4AEE-AEE5-C0B77BF0085E}" destId="{3F1356D4-4CE9-46E7-9DA6-D3D8CE911699}" srcOrd="0" destOrd="0" presId="urn:microsoft.com/office/officeart/2018/2/layout/IconVerticalSolidList"/>
    <dgm:cxn modelId="{67795F25-3F47-4005-8036-72A7C0A9DB5D}" srcId="{5ECD0AA7-91AF-414E-A919-A2E60F6FEB94}" destId="{8C246807-D3BC-4485-AAB5-F8D0DD62023F}" srcOrd="2" destOrd="0" parTransId="{78DF705A-4070-4D08-9B91-53C7A5485FDA}" sibTransId="{5C4B4837-25A7-4CD1-8AC0-3BDF0827362F}"/>
    <dgm:cxn modelId="{5AB5C82E-8516-40CB-B5BE-25EF16F33B62}" type="presOf" srcId="{B0B01F22-D5B6-40DC-9325-55CA44D33C77}" destId="{0B106822-C308-4DFD-A9EE-E143B4C44ED1}" srcOrd="0" destOrd="0" presId="urn:microsoft.com/office/officeart/2018/2/layout/IconVerticalSolidList"/>
    <dgm:cxn modelId="{C14CAA37-A2B0-44DA-B0C9-D79954F79D57}" type="presOf" srcId="{5ECD0AA7-91AF-414E-A919-A2E60F6FEB94}" destId="{3B848E2F-E87D-4173-839C-B55639E46A78}" srcOrd="0" destOrd="0" presId="urn:microsoft.com/office/officeart/2018/2/layout/IconVerticalSolidList"/>
    <dgm:cxn modelId="{70D8FE5B-8B84-4475-A1FB-56E81FBD8739}" srcId="{5ECD0AA7-91AF-414E-A919-A2E60F6FEB94}" destId="{3AF03674-2519-4627-966F-87A1243D7811}" srcOrd="4" destOrd="0" parTransId="{E7346E4C-B586-4C66-B893-A9CE7E35A40F}" sibTransId="{4279205E-BF60-4136-9F5B-C5FB85DD0C07}"/>
    <dgm:cxn modelId="{DDD2036B-DD79-42E1-B14B-50CFC1779D57}" type="presOf" srcId="{8C246807-D3BC-4485-AAB5-F8D0DD62023F}" destId="{09551DA6-7037-47D7-8828-AD8E47A45BB0}" srcOrd="0" destOrd="0" presId="urn:microsoft.com/office/officeart/2018/2/layout/IconVerticalSolidList"/>
    <dgm:cxn modelId="{B5BD5881-E5A5-4574-BAF5-A1EA892A491A}" srcId="{5ECD0AA7-91AF-414E-A919-A2E60F6FEB94}" destId="{E401171B-0E67-4707-94C7-1AEA5424C0DB}" srcOrd="1" destOrd="0" parTransId="{1AA4D020-D2DE-42BD-8D87-0943A088A11B}" sibTransId="{79771152-0693-4C33-9B0A-70627D3E867E}"/>
    <dgm:cxn modelId="{4E99ED97-4068-4FA8-9F77-1C7E2B0F9475}" type="presOf" srcId="{E401171B-0E67-4707-94C7-1AEA5424C0DB}" destId="{5E96CEC9-8C2A-4740-B036-8F0ECB97FD6D}" srcOrd="0" destOrd="0" presId="urn:microsoft.com/office/officeart/2018/2/layout/IconVerticalSolidList"/>
    <dgm:cxn modelId="{6EBD20A1-0651-4A56-A987-4909DB347CDA}" srcId="{5ECD0AA7-91AF-414E-A919-A2E60F6FEB94}" destId="{AF11FCC6-DFAB-45B7-9AF8-B68D87DFEF9D}" srcOrd="3" destOrd="0" parTransId="{C8ADB38E-F31E-4FF7-8CF5-DEE84D67982A}" sibTransId="{ABCBEA2D-DEB2-49C6-86C9-382EB8331EE4}"/>
    <dgm:cxn modelId="{D79C60B1-6367-4200-9704-985EEB496AA5}" type="presOf" srcId="{3AF03674-2519-4627-966F-87A1243D7811}" destId="{7D812656-19D4-4596-9518-2D3F0C4693F0}" srcOrd="0" destOrd="0" presId="urn:microsoft.com/office/officeart/2018/2/layout/IconVerticalSolidList"/>
    <dgm:cxn modelId="{54CB4FB8-E0CF-4CAE-8184-46F3B8A18B06}" srcId="{B0B01F22-D5B6-40DC-9325-55CA44D33C77}" destId="{705CA6F9-0FAF-4AEE-AEE5-C0B77BF0085E}" srcOrd="0" destOrd="0" parTransId="{AA5DB0A9-ACE6-4CFC-A444-F31306618786}" sibTransId="{3D475034-A27E-4955-BC24-A88D32ADD9F0}"/>
    <dgm:cxn modelId="{5AB21DCE-3F98-4C94-A859-CEB8EBA4EC47}" type="presOf" srcId="{AF11FCC6-DFAB-45B7-9AF8-B68D87DFEF9D}" destId="{11CDE2B3-E27E-4469-88E1-0AC627057F3B}" srcOrd="0" destOrd="0" presId="urn:microsoft.com/office/officeart/2018/2/layout/IconVerticalSolidList"/>
    <dgm:cxn modelId="{F51874EA-FB9A-4239-9069-9C38F6A202F3}" srcId="{5ECD0AA7-91AF-414E-A919-A2E60F6FEB94}" destId="{B0B01F22-D5B6-40DC-9325-55CA44D33C77}" srcOrd="0" destOrd="0" parTransId="{E4462DA8-9D68-4EE9-86DD-B0B4D957E58E}" sibTransId="{62AB6895-B5DB-48B2-ACD0-D5285526E5A0}"/>
    <dgm:cxn modelId="{6FB838D9-EF4C-49F5-9954-91BE61BD07BD}" type="presParOf" srcId="{3B848E2F-E87D-4173-839C-B55639E46A78}" destId="{DA3F35C0-4859-4392-AD04-0A9B0F43DFEF}" srcOrd="0" destOrd="0" presId="urn:microsoft.com/office/officeart/2018/2/layout/IconVerticalSolidList"/>
    <dgm:cxn modelId="{74147CAB-F1D1-44A3-9B44-FFC18EDD0339}" type="presParOf" srcId="{DA3F35C0-4859-4392-AD04-0A9B0F43DFEF}" destId="{08858345-65EC-4EF1-8B0E-F3B3D3B28A16}" srcOrd="0" destOrd="0" presId="urn:microsoft.com/office/officeart/2018/2/layout/IconVerticalSolidList"/>
    <dgm:cxn modelId="{34A3CB5D-BF2E-403E-A075-3E5899D5B9E4}" type="presParOf" srcId="{DA3F35C0-4859-4392-AD04-0A9B0F43DFEF}" destId="{8F180F0B-5C62-4BD5-A79D-A3A062345830}" srcOrd="1" destOrd="0" presId="urn:microsoft.com/office/officeart/2018/2/layout/IconVerticalSolidList"/>
    <dgm:cxn modelId="{62090B47-6648-4571-BD57-68E6C203B3A5}" type="presParOf" srcId="{DA3F35C0-4859-4392-AD04-0A9B0F43DFEF}" destId="{6E3CF25C-7557-48D9-8280-A526C526DC46}" srcOrd="2" destOrd="0" presId="urn:microsoft.com/office/officeart/2018/2/layout/IconVerticalSolidList"/>
    <dgm:cxn modelId="{15AB7676-8858-4DD1-B48D-EEA04EDF18CC}" type="presParOf" srcId="{DA3F35C0-4859-4392-AD04-0A9B0F43DFEF}" destId="{0B106822-C308-4DFD-A9EE-E143B4C44ED1}" srcOrd="3" destOrd="0" presId="urn:microsoft.com/office/officeart/2018/2/layout/IconVerticalSolidList"/>
    <dgm:cxn modelId="{BCF9E29F-7FED-4469-892F-876BEC410BB6}" type="presParOf" srcId="{DA3F35C0-4859-4392-AD04-0A9B0F43DFEF}" destId="{3F1356D4-4CE9-46E7-9DA6-D3D8CE911699}" srcOrd="4" destOrd="0" presId="urn:microsoft.com/office/officeart/2018/2/layout/IconVerticalSolidList"/>
    <dgm:cxn modelId="{B3E89068-329F-4784-A1E8-B22EA1BC5CD2}" type="presParOf" srcId="{3B848E2F-E87D-4173-839C-B55639E46A78}" destId="{512B221A-83C7-4D81-A32A-F44C9A1A7112}" srcOrd="1" destOrd="0" presId="urn:microsoft.com/office/officeart/2018/2/layout/IconVerticalSolidList"/>
    <dgm:cxn modelId="{3AFE6BFE-71C5-4F79-8E10-F659A87D07C8}" type="presParOf" srcId="{3B848E2F-E87D-4173-839C-B55639E46A78}" destId="{EBE727C0-A287-4CE2-B96F-CE06481DCF03}" srcOrd="2" destOrd="0" presId="urn:microsoft.com/office/officeart/2018/2/layout/IconVerticalSolidList"/>
    <dgm:cxn modelId="{E96B6FA9-3245-4901-B107-EB44AB9AEE1C}" type="presParOf" srcId="{EBE727C0-A287-4CE2-B96F-CE06481DCF03}" destId="{75E88C9F-EDB6-4478-A4CF-D33AA97BEB64}" srcOrd="0" destOrd="0" presId="urn:microsoft.com/office/officeart/2018/2/layout/IconVerticalSolidList"/>
    <dgm:cxn modelId="{CEE928FE-5AC9-4747-8DF8-2F501459CE9F}" type="presParOf" srcId="{EBE727C0-A287-4CE2-B96F-CE06481DCF03}" destId="{E29E4E47-04C4-44F4-837B-965AA96A7764}" srcOrd="1" destOrd="0" presId="urn:microsoft.com/office/officeart/2018/2/layout/IconVerticalSolidList"/>
    <dgm:cxn modelId="{779CDC3C-B1D4-4C23-B985-06C95C8457C8}" type="presParOf" srcId="{EBE727C0-A287-4CE2-B96F-CE06481DCF03}" destId="{8760CB15-39AB-4378-A9F9-243CF6125DE8}" srcOrd="2" destOrd="0" presId="urn:microsoft.com/office/officeart/2018/2/layout/IconVerticalSolidList"/>
    <dgm:cxn modelId="{151FF4D7-460B-4948-A58C-12B2D0CA6C7E}" type="presParOf" srcId="{EBE727C0-A287-4CE2-B96F-CE06481DCF03}" destId="{5E96CEC9-8C2A-4740-B036-8F0ECB97FD6D}" srcOrd="3" destOrd="0" presId="urn:microsoft.com/office/officeart/2018/2/layout/IconVerticalSolidList"/>
    <dgm:cxn modelId="{271A9FEA-EAD6-477C-ABD6-136EFAE70455}" type="presParOf" srcId="{3B848E2F-E87D-4173-839C-B55639E46A78}" destId="{E7054D51-AC53-4A15-84DF-F138F20C93C7}" srcOrd="3" destOrd="0" presId="urn:microsoft.com/office/officeart/2018/2/layout/IconVerticalSolidList"/>
    <dgm:cxn modelId="{47422DBB-77C3-4033-8F29-F3948311CAB9}" type="presParOf" srcId="{3B848E2F-E87D-4173-839C-B55639E46A78}" destId="{6A764A1E-D7F8-4874-BF49-0F0E681C4822}" srcOrd="4" destOrd="0" presId="urn:microsoft.com/office/officeart/2018/2/layout/IconVerticalSolidList"/>
    <dgm:cxn modelId="{258E142E-1AE0-455B-BA29-58D4D58ACD47}" type="presParOf" srcId="{6A764A1E-D7F8-4874-BF49-0F0E681C4822}" destId="{8508B207-0BF1-4E55-A03C-5733C654C60F}" srcOrd="0" destOrd="0" presId="urn:microsoft.com/office/officeart/2018/2/layout/IconVerticalSolidList"/>
    <dgm:cxn modelId="{20C777E1-7928-40E1-AB6E-60B5F9C23A69}" type="presParOf" srcId="{6A764A1E-D7F8-4874-BF49-0F0E681C4822}" destId="{D432011E-A2FC-45AE-87AB-0D915ACFC811}" srcOrd="1" destOrd="0" presId="urn:microsoft.com/office/officeart/2018/2/layout/IconVerticalSolidList"/>
    <dgm:cxn modelId="{773D6102-7098-48BC-B1F3-793033251A83}" type="presParOf" srcId="{6A764A1E-D7F8-4874-BF49-0F0E681C4822}" destId="{0639D7EC-416B-49D1-B622-43623D6F1D14}" srcOrd="2" destOrd="0" presId="urn:microsoft.com/office/officeart/2018/2/layout/IconVerticalSolidList"/>
    <dgm:cxn modelId="{D154B338-2478-4183-B79F-29832DD3ACC5}" type="presParOf" srcId="{6A764A1E-D7F8-4874-BF49-0F0E681C4822}" destId="{09551DA6-7037-47D7-8828-AD8E47A45BB0}" srcOrd="3" destOrd="0" presId="urn:microsoft.com/office/officeart/2018/2/layout/IconVerticalSolidList"/>
    <dgm:cxn modelId="{CDFF9EDD-DE31-4949-84C4-E07C3EB4B237}" type="presParOf" srcId="{3B848E2F-E87D-4173-839C-B55639E46A78}" destId="{E368EFFF-4A83-4D44-B7CC-5CC26FB0D7FF}" srcOrd="5" destOrd="0" presId="urn:microsoft.com/office/officeart/2018/2/layout/IconVerticalSolidList"/>
    <dgm:cxn modelId="{D2D90095-4279-404F-A30F-0A06B43AE9BA}" type="presParOf" srcId="{3B848E2F-E87D-4173-839C-B55639E46A78}" destId="{A266FC58-209B-44C3-8AB3-72238BAD7F4E}" srcOrd="6" destOrd="0" presId="urn:microsoft.com/office/officeart/2018/2/layout/IconVerticalSolidList"/>
    <dgm:cxn modelId="{9644625A-712C-43F6-92B1-E23DA28CDE4E}" type="presParOf" srcId="{A266FC58-209B-44C3-8AB3-72238BAD7F4E}" destId="{32E00C6C-3A15-4B8B-998E-341A03945CD1}" srcOrd="0" destOrd="0" presId="urn:microsoft.com/office/officeart/2018/2/layout/IconVerticalSolidList"/>
    <dgm:cxn modelId="{42D5E6A7-BA2B-4F3E-934D-3AF0C67ACE25}" type="presParOf" srcId="{A266FC58-209B-44C3-8AB3-72238BAD7F4E}" destId="{050859FE-48FC-4AA4-B89F-B0EFE44610B4}" srcOrd="1" destOrd="0" presId="urn:microsoft.com/office/officeart/2018/2/layout/IconVerticalSolidList"/>
    <dgm:cxn modelId="{A6B94E3A-14D1-420C-9B95-59F8590CC471}" type="presParOf" srcId="{A266FC58-209B-44C3-8AB3-72238BAD7F4E}" destId="{AE51B118-D650-489C-BF49-7D109A33E988}" srcOrd="2" destOrd="0" presId="urn:microsoft.com/office/officeart/2018/2/layout/IconVerticalSolidList"/>
    <dgm:cxn modelId="{312FC890-659C-4871-A0C2-003636046BF1}" type="presParOf" srcId="{A266FC58-209B-44C3-8AB3-72238BAD7F4E}" destId="{11CDE2B3-E27E-4469-88E1-0AC627057F3B}" srcOrd="3" destOrd="0" presId="urn:microsoft.com/office/officeart/2018/2/layout/IconVerticalSolidList"/>
    <dgm:cxn modelId="{4886B5B5-FD43-4947-B191-EA656C6316F4}" type="presParOf" srcId="{3B848E2F-E87D-4173-839C-B55639E46A78}" destId="{85A6FD72-7BC6-4013-B1E4-A76CED4573C6}" srcOrd="7" destOrd="0" presId="urn:microsoft.com/office/officeart/2018/2/layout/IconVerticalSolidList"/>
    <dgm:cxn modelId="{03D33E5B-82D8-4B17-882F-7951DDF01C24}" type="presParOf" srcId="{3B848E2F-E87D-4173-839C-B55639E46A78}" destId="{8C46E72C-47EC-4AAE-B38E-5B7F2F4ADFA0}" srcOrd="8" destOrd="0" presId="urn:microsoft.com/office/officeart/2018/2/layout/IconVerticalSolidList"/>
    <dgm:cxn modelId="{9522D7FB-EAA7-4236-8537-E8226C8D34E7}" type="presParOf" srcId="{8C46E72C-47EC-4AAE-B38E-5B7F2F4ADFA0}" destId="{D6EB55CB-05FF-4635-B912-8269DC9ED309}" srcOrd="0" destOrd="0" presId="urn:microsoft.com/office/officeart/2018/2/layout/IconVerticalSolidList"/>
    <dgm:cxn modelId="{1C5B098E-9A18-4477-AD9B-EF91163667C6}" type="presParOf" srcId="{8C46E72C-47EC-4AAE-B38E-5B7F2F4ADFA0}" destId="{7E411F88-4CEF-46F6-ACEB-F3625B7F338C}" srcOrd="1" destOrd="0" presId="urn:microsoft.com/office/officeart/2018/2/layout/IconVerticalSolidList"/>
    <dgm:cxn modelId="{E7B5A900-3AAB-45BE-8D1E-6786A5BD553E}" type="presParOf" srcId="{8C46E72C-47EC-4AAE-B38E-5B7F2F4ADFA0}" destId="{EBFC9A70-5596-4F75-80F1-60EE37B40970}" srcOrd="2" destOrd="0" presId="urn:microsoft.com/office/officeart/2018/2/layout/IconVerticalSolidList"/>
    <dgm:cxn modelId="{BD402204-62B9-47EC-A52A-93683950226F}" type="presParOf" srcId="{8C46E72C-47EC-4AAE-B38E-5B7F2F4ADFA0}" destId="{7D812656-19D4-4596-9518-2D3F0C4693F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191C9D-9D6D-4FAC-AFDA-311EA0FB3919}" type="doc">
      <dgm:prSet loTypeId="urn:microsoft.com/office/officeart/2016/7/layout/HorizontalActionList" loCatId="List" qsTypeId="urn:microsoft.com/office/officeart/2005/8/quickstyle/simple2" qsCatId="simple" csTypeId="urn:microsoft.com/office/officeart/2005/8/colors/accent1_2" csCatId="accent1"/>
      <dgm:spPr/>
      <dgm:t>
        <a:bodyPr/>
        <a:lstStyle/>
        <a:p>
          <a:endParaRPr lang="en-US"/>
        </a:p>
      </dgm:t>
    </dgm:pt>
    <dgm:pt modelId="{E7F6CA7F-C4FB-47CC-9B1A-8AE375B0A3BC}">
      <dgm:prSet/>
      <dgm:spPr/>
      <dgm:t>
        <a:bodyPr/>
        <a:lstStyle/>
        <a:p>
          <a:r>
            <a:rPr lang="en-US"/>
            <a:t>Purpose</a:t>
          </a:r>
        </a:p>
      </dgm:t>
    </dgm:pt>
    <dgm:pt modelId="{24D8D8CB-DA87-4CF9-87DB-8FDE5EEBE4C2}" type="parTrans" cxnId="{FF6C7634-BA6C-4516-9CEE-9C422BF70B64}">
      <dgm:prSet/>
      <dgm:spPr/>
      <dgm:t>
        <a:bodyPr/>
        <a:lstStyle/>
        <a:p>
          <a:endParaRPr lang="en-US"/>
        </a:p>
      </dgm:t>
    </dgm:pt>
    <dgm:pt modelId="{8FE5CAAC-B141-4310-BF03-C326042F8A91}" type="sibTrans" cxnId="{FF6C7634-BA6C-4516-9CEE-9C422BF70B64}">
      <dgm:prSet/>
      <dgm:spPr/>
      <dgm:t>
        <a:bodyPr/>
        <a:lstStyle/>
        <a:p>
          <a:endParaRPr lang="en-US"/>
        </a:p>
      </dgm:t>
    </dgm:pt>
    <dgm:pt modelId="{3F72653B-C7E9-42FD-A230-AAC124B600D1}">
      <dgm:prSet/>
      <dgm:spPr/>
      <dgm:t>
        <a:bodyPr/>
        <a:lstStyle/>
        <a:p>
          <a:r>
            <a:rPr lang="en-US"/>
            <a:t>Purpose: learn decision boundaries to assign labels to new samples.</a:t>
          </a:r>
        </a:p>
      </dgm:t>
    </dgm:pt>
    <dgm:pt modelId="{C8E4B4BA-8809-4B0F-A03C-C2788561D2D9}" type="parTrans" cxnId="{AE580B7A-8252-4458-BE4A-CD00BA251071}">
      <dgm:prSet/>
      <dgm:spPr/>
      <dgm:t>
        <a:bodyPr/>
        <a:lstStyle/>
        <a:p>
          <a:endParaRPr lang="en-US"/>
        </a:p>
      </dgm:t>
    </dgm:pt>
    <dgm:pt modelId="{43631939-C05D-42B2-996C-1D523DD8F03B}" type="sibTrans" cxnId="{AE580B7A-8252-4458-BE4A-CD00BA251071}">
      <dgm:prSet/>
      <dgm:spPr/>
      <dgm:t>
        <a:bodyPr/>
        <a:lstStyle/>
        <a:p>
          <a:endParaRPr lang="en-US"/>
        </a:p>
      </dgm:t>
    </dgm:pt>
    <dgm:pt modelId="{FC906212-BAE5-45F6-AF23-4370A03AFAE2}">
      <dgm:prSet/>
      <dgm:spPr/>
      <dgm:t>
        <a:bodyPr/>
        <a:lstStyle/>
        <a:p>
          <a:r>
            <a:rPr lang="en-US"/>
            <a:t>Use</a:t>
          </a:r>
        </a:p>
      </dgm:t>
    </dgm:pt>
    <dgm:pt modelId="{EDBE561E-4B4E-4A24-B57B-0D050AC78D64}" type="parTrans" cxnId="{B2EFF0DF-B25F-4D75-8898-3FA4D375699F}">
      <dgm:prSet/>
      <dgm:spPr/>
      <dgm:t>
        <a:bodyPr/>
        <a:lstStyle/>
        <a:p>
          <a:endParaRPr lang="en-US"/>
        </a:p>
      </dgm:t>
    </dgm:pt>
    <dgm:pt modelId="{44762A94-AA78-455B-9FF6-741D219D211A}" type="sibTrans" cxnId="{B2EFF0DF-B25F-4D75-8898-3FA4D375699F}">
      <dgm:prSet/>
      <dgm:spPr/>
      <dgm:t>
        <a:bodyPr/>
        <a:lstStyle/>
        <a:p>
          <a:endParaRPr lang="en-US"/>
        </a:p>
      </dgm:t>
    </dgm:pt>
    <dgm:pt modelId="{3B97A6B3-5498-4B8E-93A2-4D004DA7DDF5}">
      <dgm:prSet/>
      <dgm:spPr/>
      <dgm:t>
        <a:bodyPr/>
        <a:lstStyle/>
        <a:p>
          <a:r>
            <a:rPr lang="en-US"/>
            <a:t>Use labeled data + features (e.g., ear size and whisker length for cats vs dogs).</a:t>
          </a:r>
        </a:p>
      </dgm:t>
    </dgm:pt>
    <dgm:pt modelId="{0579729F-B147-43AE-ADE5-98A81AE0DD4E}" type="parTrans" cxnId="{BACCE48A-EF4E-4FDE-8F7C-CBBB11DE90CA}">
      <dgm:prSet/>
      <dgm:spPr/>
      <dgm:t>
        <a:bodyPr/>
        <a:lstStyle/>
        <a:p>
          <a:endParaRPr lang="en-US"/>
        </a:p>
      </dgm:t>
    </dgm:pt>
    <dgm:pt modelId="{0B510A0A-2254-4A2A-A793-E13E321A85FE}" type="sibTrans" cxnId="{BACCE48A-EF4E-4FDE-8F7C-CBBB11DE90CA}">
      <dgm:prSet/>
      <dgm:spPr/>
      <dgm:t>
        <a:bodyPr/>
        <a:lstStyle/>
        <a:p>
          <a:endParaRPr lang="en-US"/>
        </a:p>
      </dgm:t>
    </dgm:pt>
    <dgm:pt modelId="{36A3197F-C4E9-4B3F-A713-E9D2EF3B6294}">
      <dgm:prSet/>
      <dgm:spPr/>
      <dgm:t>
        <a:bodyPr/>
        <a:lstStyle/>
        <a:p>
          <a:r>
            <a:rPr lang="en-US"/>
            <a:t>Plot</a:t>
          </a:r>
        </a:p>
      </dgm:t>
    </dgm:pt>
    <dgm:pt modelId="{90F00B17-22E9-419C-B9F1-4875A81CC23A}" type="parTrans" cxnId="{2DF6163F-FB66-4741-BB90-6978E2589FDE}">
      <dgm:prSet/>
      <dgm:spPr/>
      <dgm:t>
        <a:bodyPr/>
        <a:lstStyle/>
        <a:p>
          <a:endParaRPr lang="en-US"/>
        </a:p>
      </dgm:t>
    </dgm:pt>
    <dgm:pt modelId="{EB11DE22-15D1-4D0B-916A-D994EDFBDE03}" type="sibTrans" cxnId="{2DF6163F-FB66-4741-BB90-6978E2589FDE}">
      <dgm:prSet/>
      <dgm:spPr/>
      <dgm:t>
        <a:bodyPr/>
        <a:lstStyle/>
        <a:p>
          <a:endParaRPr lang="en-US"/>
        </a:p>
      </dgm:t>
    </dgm:pt>
    <dgm:pt modelId="{28158A5C-A7BB-4015-BE29-3CC1D6E8BAD3}">
      <dgm:prSet/>
      <dgm:spPr/>
      <dgm:t>
        <a:bodyPr/>
        <a:lstStyle/>
        <a:p>
          <a:r>
            <a:rPr lang="en-US"/>
            <a:t>Plot features (ear size vs whisker size) to visualize separability.</a:t>
          </a:r>
        </a:p>
      </dgm:t>
    </dgm:pt>
    <dgm:pt modelId="{8878EA9D-BDBF-4DFB-9666-9D24D96559C8}" type="parTrans" cxnId="{D959752C-65E0-42D7-B1DA-827CECFAA9D2}">
      <dgm:prSet/>
      <dgm:spPr/>
      <dgm:t>
        <a:bodyPr/>
        <a:lstStyle/>
        <a:p>
          <a:endParaRPr lang="en-US"/>
        </a:p>
      </dgm:t>
    </dgm:pt>
    <dgm:pt modelId="{E6CD80FF-5CA3-4183-8E9A-2DE4FAA9814C}" type="sibTrans" cxnId="{D959752C-65E0-42D7-B1DA-827CECFAA9D2}">
      <dgm:prSet/>
      <dgm:spPr/>
      <dgm:t>
        <a:bodyPr/>
        <a:lstStyle/>
        <a:p>
          <a:endParaRPr lang="en-US"/>
        </a:p>
      </dgm:t>
    </dgm:pt>
    <dgm:pt modelId="{4FF3FB2E-8FFE-4360-B7CD-7318B37A4632}">
      <dgm:prSet/>
      <dgm:spPr/>
      <dgm:t>
        <a:bodyPr/>
        <a:lstStyle/>
        <a:p>
          <a:r>
            <a:rPr lang="en-US"/>
            <a:t>Algorithm searches for an optimal boundary by optimizing a chosen objective/score.</a:t>
          </a:r>
        </a:p>
      </dgm:t>
    </dgm:pt>
    <dgm:pt modelId="{573861DA-4CBF-478C-946A-63691B71E22C}" type="parTrans" cxnId="{BFA7E242-F799-42CC-8C91-9E22ED04FE51}">
      <dgm:prSet/>
      <dgm:spPr/>
      <dgm:t>
        <a:bodyPr/>
        <a:lstStyle/>
        <a:p>
          <a:endParaRPr lang="en-US"/>
        </a:p>
      </dgm:t>
    </dgm:pt>
    <dgm:pt modelId="{DDC7D680-9737-4831-82C9-51F24BFAAFDE}" type="sibTrans" cxnId="{BFA7E242-F799-42CC-8C91-9E22ED04FE51}">
      <dgm:prSet/>
      <dgm:spPr/>
      <dgm:t>
        <a:bodyPr/>
        <a:lstStyle/>
        <a:p>
          <a:endParaRPr lang="en-US"/>
        </a:p>
      </dgm:t>
    </dgm:pt>
    <dgm:pt modelId="{8A20F383-9185-9746-8077-12DDEEB21CC3}" type="pres">
      <dgm:prSet presAssocID="{C5191C9D-9D6D-4FAC-AFDA-311EA0FB3919}" presName="Name0" presStyleCnt="0">
        <dgm:presLayoutVars>
          <dgm:dir/>
          <dgm:animLvl val="lvl"/>
          <dgm:resizeHandles val="exact"/>
        </dgm:presLayoutVars>
      </dgm:prSet>
      <dgm:spPr/>
    </dgm:pt>
    <dgm:pt modelId="{C869647B-6D77-A04E-8375-A901E28926FD}" type="pres">
      <dgm:prSet presAssocID="{E7F6CA7F-C4FB-47CC-9B1A-8AE375B0A3BC}" presName="composite" presStyleCnt="0"/>
      <dgm:spPr/>
    </dgm:pt>
    <dgm:pt modelId="{A97052D9-DA4C-2440-95FC-3586EBAB4BFA}" type="pres">
      <dgm:prSet presAssocID="{E7F6CA7F-C4FB-47CC-9B1A-8AE375B0A3BC}" presName="parTx" presStyleLbl="alignNode1" presStyleIdx="0" presStyleCnt="3">
        <dgm:presLayoutVars>
          <dgm:chMax val="0"/>
          <dgm:chPref val="0"/>
        </dgm:presLayoutVars>
      </dgm:prSet>
      <dgm:spPr/>
    </dgm:pt>
    <dgm:pt modelId="{DF563663-8990-1D4B-9A01-7997388D6C48}" type="pres">
      <dgm:prSet presAssocID="{E7F6CA7F-C4FB-47CC-9B1A-8AE375B0A3BC}" presName="desTx" presStyleLbl="alignAccFollowNode1" presStyleIdx="0" presStyleCnt="3">
        <dgm:presLayoutVars/>
      </dgm:prSet>
      <dgm:spPr/>
    </dgm:pt>
    <dgm:pt modelId="{9E08F1E0-65B7-9048-90D9-38164DD3AEE4}" type="pres">
      <dgm:prSet presAssocID="{8FE5CAAC-B141-4310-BF03-C326042F8A91}" presName="space" presStyleCnt="0"/>
      <dgm:spPr/>
    </dgm:pt>
    <dgm:pt modelId="{10D36A8D-BB0E-EC48-A926-935DF5335A1F}" type="pres">
      <dgm:prSet presAssocID="{FC906212-BAE5-45F6-AF23-4370A03AFAE2}" presName="composite" presStyleCnt="0"/>
      <dgm:spPr/>
    </dgm:pt>
    <dgm:pt modelId="{0A09084C-DECA-DB45-91DB-64A9318579AC}" type="pres">
      <dgm:prSet presAssocID="{FC906212-BAE5-45F6-AF23-4370A03AFAE2}" presName="parTx" presStyleLbl="alignNode1" presStyleIdx="1" presStyleCnt="3">
        <dgm:presLayoutVars>
          <dgm:chMax val="0"/>
          <dgm:chPref val="0"/>
        </dgm:presLayoutVars>
      </dgm:prSet>
      <dgm:spPr/>
    </dgm:pt>
    <dgm:pt modelId="{E569A7D0-22E3-C642-A108-562C15BE93F0}" type="pres">
      <dgm:prSet presAssocID="{FC906212-BAE5-45F6-AF23-4370A03AFAE2}" presName="desTx" presStyleLbl="alignAccFollowNode1" presStyleIdx="1" presStyleCnt="3">
        <dgm:presLayoutVars/>
      </dgm:prSet>
      <dgm:spPr/>
    </dgm:pt>
    <dgm:pt modelId="{CC069E94-E174-CA4B-9AE8-6F112A54160E}" type="pres">
      <dgm:prSet presAssocID="{44762A94-AA78-455B-9FF6-741D219D211A}" presName="space" presStyleCnt="0"/>
      <dgm:spPr/>
    </dgm:pt>
    <dgm:pt modelId="{0519CFF0-4460-FC4B-B8CB-A6CC3FAC0932}" type="pres">
      <dgm:prSet presAssocID="{36A3197F-C4E9-4B3F-A713-E9D2EF3B6294}" presName="composite" presStyleCnt="0"/>
      <dgm:spPr/>
    </dgm:pt>
    <dgm:pt modelId="{8FA195D5-187F-7044-B872-7BF9F002D54B}" type="pres">
      <dgm:prSet presAssocID="{36A3197F-C4E9-4B3F-A713-E9D2EF3B6294}" presName="parTx" presStyleLbl="alignNode1" presStyleIdx="2" presStyleCnt="3">
        <dgm:presLayoutVars>
          <dgm:chMax val="0"/>
          <dgm:chPref val="0"/>
        </dgm:presLayoutVars>
      </dgm:prSet>
      <dgm:spPr/>
    </dgm:pt>
    <dgm:pt modelId="{CD855929-4CAC-914A-84CE-6E751AE03A7A}" type="pres">
      <dgm:prSet presAssocID="{36A3197F-C4E9-4B3F-A713-E9D2EF3B6294}" presName="desTx" presStyleLbl="alignAccFollowNode1" presStyleIdx="2" presStyleCnt="3">
        <dgm:presLayoutVars/>
      </dgm:prSet>
      <dgm:spPr/>
    </dgm:pt>
  </dgm:ptLst>
  <dgm:cxnLst>
    <dgm:cxn modelId="{0E87CE1C-E1BE-154D-BBAC-DA578566A895}" type="presOf" srcId="{4FF3FB2E-8FFE-4360-B7CD-7318B37A4632}" destId="{CD855929-4CAC-914A-84CE-6E751AE03A7A}" srcOrd="0" destOrd="1" presId="urn:microsoft.com/office/officeart/2016/7/layout/HorizontalActionList"/>
    <dgm:cxn modelId="{D959752C-65E0-42D7-B1DA-827CECFAA9D2}" srcId="{36A3197F-C4E9-4B3F-A713-E9D2EF3B6294}" destId="{28158A5C-A7BB-4015-BE29-3CC1D6E8BAD3}" srcOrd="0" destOrd="0" parTransId="{8878EA9D-BDBF-4DFB-9666-9D24D96559C8}" sibTransId="{E6CD80FF-5CA3-4183-8E9A-2DE4FAA9814C}"/>
    <dgm:cxn modelId="{FF6C7634-BA6C-4516-9CEE-9C422BF70B64}" srcId="{C5191C9D-9D6D-4FAC-AFDA-311EA0FB3919}" destId="{E7F6CA7F-C4FB-47CC-9B1A-8AE375B0A3BC}" srcOrd="0" destOrd="0" parTransId="{24D8D8CB-DA87-4CF9-87DB-8FDE5EEBE4C2}" sibTransId="{8FE5CAAC-B141-4310-BF03-C326042F8A91}"/>
    <dgm:cxn modelId="{C2C0A337-D219-7947-AD58-3B8E4FD8D051}" type="presOf" srcId="{FC906212-BAE5-45F6-AF23-4370A03AFAE2}" destId="{0A09084C-DECA-DB45-91DB-64A9318579AC}" srcOrd="0" destOrd="0" presId="urn:microsoft.com/office/officeart/2016/7/layout/HorizontalActionList"/>
    <dgm:cxn modelId="{2DF6163F-FB66-4741-BB90-6978E2589FDE}" srcId="{C5191C9D-9D6D-4FAC-AFDA-311EA0FB3919}" destId="{36A3197F-C4E9-4B3F-A713-E9D2EF3B6294}" srcOrd="2" destOrd="0" parTransId="{90F00B17-22E9-419C-B9F1-4875A81CC23A}" sibTransId="{EB11DE22-15D1-4D0B-916A-D994EDFBDE03}"/>
    <dgm:cxn modelId="{BFA7E242-F799-42CC-8C91-9E22ED04FE51}" srcId="{28158A5C-A7BB-4015-BE29-3CC1D6E8BAD3}" destId="{4FF3FB2E-8FFE-4360-B7CD-7318B37A4632}" srcOrd="0" destOrd="0" parTransId="{573861DA-4CBF-478C-946A-63691B71E22C}" sibTransId="{DDC7D680-9737-4831-82C9-51F24BFAAFDE}"/>
    <dgm:cxn modelId="{ACE6326E-8AAA-3642-B8AA-19BF8399DAE1}" type="presOf" srcId="{3F72653B-C7E9-42FD-A230-AAC124B600D1}" destId="{DF563663-8990-1D4B-9A01-7997388D6C48}" srcOrd="0" destOrd="0" presId="urn:microsoft.com/office/officeart/2016/7/layout/HorizontalActionList"/>
    <dgm:cxn modelId="{AE580B7A-8252-4458-BE4A-CD00BA251071}" srcId="{E7F6CA7F-C4FB-47CC-9B1A-8AE375B0A3BC}" destId="{3F72653B-C7E9-42FD-A230-AAC124B600D1}" srcOrd="0" destOrd="0" parTransId="{C8E4B4BA-8809-4B0F-A03C-C2788561D2D9}" sibTransId="{43631939-C05D-42B2-996C-1D523DD8F03B}"/>
    <dgm:cxn modelId="{6F6A207E-6C02-4544-943A-DF76180B25EF}" type="presOf" srcId="{E7F6CA7F-C4FB-47CC-9B1A-8AE375B0A3BC}" destId="{A97052D9-DA4C-2440-95FC-3586EBAB4BFA}" srcOrd="0" destOrd="0" presId="urn:microsoft.com/office/officeart/2016/7/layout/HorizontalActionList"/>
    <dgm:cxn modelId="{BACCE48A-EF4E-4FDE-8F7C-CBBB11DE90CA}" srcId="{FC906212-BAE5-45F6-AF23-4370A03AFAE2}" destId="{3B97A6B3-5498-4B8E-93A2-4D004DA7DDF5}" srcOrd="0" destOrd="0" parTransId="{0579729F-B147-43AE-ADE5-98A81AE0DD4E}" sibTransId="{0B510A0A-2254-4A2A-A793-E13E321A85FE}"/>
    <dgm:cxn modelId="{29A34798-FD4D-2043-A2A7-884C85201030}" type="presOf" srcId="{C5191C9D-9D6D-4FAC-AFDA-311EA0FB3919}" destId="{8A20F383-9185-9746-8077-12DDEEB21CC3}" srcOrd="0" destOrd="0" presId="urn:microsoft.com/office/officeart/2016/7/layout/HorizontalActionList"/>
    <dgm:cxn modelId="{26B943B3-37EE-0042-AA9C-9FF3D3756547}" type="presOf" srcId="{28158A5C-A7BB-4015-BE29-3CC1D6E8BAD3}" destId="{CD855929-4CAC-914A-84CE-6E751AE03A7A}" srcOrd="0" destOrd="0" presId="urn:microsoft.com/office/officeart/2016/7/layout/HorizontalActionList"/>
    <dgm:cxn modelId="{7F360BBB-2F8F-2A4C-9244-82D991C9C516}" type="presOf" srcId="{3B97A6B3-5498-4B8E-93A2-4D004DA7DDF5}" destId="{E569A7D0-22E3-C642-A108-562C15BE93F0}" srcOrd="0" destOrd="0" presId="urn:microsoft.com/office/officeart/2016/7/layout/HorizontalActionList"/>
    <dgm:cxn modelId="{B2EFF0DF-B25F-4D75-8898-3FA4D375699F}" srcId="{C5191C9D-9D6D-4FAC-AFDA-311EA0FB3919}" destId="{FC906212-BAE5-45F6-AF23-4370A03AFAE2}" srcOrd="1" destOrd="0" parTransId="{EDBE561E-4B4E-4A24-B57B-0D050AC78D64}" sibTransId="{44762A94-AA78-455B-9FF6-741D219D211A}"/>
    <dgm:cxn modelId="{150808EE-45CE-6541-BE5B-A26E21D8D646}" type="presOf" srcId="{36A3197F-C4E9-4B3F-A713-E9D2EF3B6294}" destId="{8FA195D5-187F-7044-B872-7BF9F002D54B}" srcOrd="0" destOrd="0" presId="urn:microsoft.com/office/officeart/2016/7/layout/HorizontalActionList"/>
    <dgm:cxn modelId="{34EE3482-FA18-2E4A-9643-3154AC6CB247}" type="presParOf" srcId="{8A20F383-9185-9746-8077-12DDEEB21CC3}" destId="{C869647B-6D77-A04E-8375-A901E28926FD}" srcOrd="0" destOrd="0" presId="urn:microsoft.com/office/officeart/2016/7/layout/HorizontalActionList"/>
    <dgm:cxn modelId="{7A319658-5A0A-A747-A113-E62F9C9E266F}" type="presParOf" srcId="{C869647B-6D77-A04E-8375-A901E28926FD}" destId="{A97052D9-DA4C-2440-95FC-3586EBAB4BFA}" srcOrd="0" destOrd="0" presId="urn:microsoft.com/office/officeart/2016/7/layout/HorizontalActionList"/>
    <dgm:cxn modelId="{F36E1C3D-C06B-F24D-BF05-B1A5B452CE04}" type="presParOf" srcId="{C869647B-6D77-A04E-8375-A901E28926FD}" destId="{DF563663-8990-1D4B-9A01-7997388D6C48}" srcOrd="1" destOrd="0" presId="urn:microsoft.com/office/officeart/2016/7/layout/HorizontalActionList"/>
    <dgm:cxn modelId="{F8FE0785-73F7-754F-B41B-8169B084F96A}" type="presParOf" srcId="{8A20F383-9185-9746-8077-12DDEEB21CC3}" destId="{9E08F1E0-65B7-9048-90D9-38164DD3AEE4}" srcOrd="1" destOrd="0" presId="urn:microsoft.com/office/officeart/2016/7/layout/HorizontalActionList"/>
    <dgm:cxn modelId="{5C876C60-2E1F-7B45-A447-FAEFEA42986D}" type="presParOf" srcId="{8A20F383-9185-9746-8077-12DDEEB21CC3}" destId="{10D36A8D-BB0E-EC48-A926-935DF5335A1F}" srcOrd="2" destOrd="0" presId="urn:microsoft.com/office/officeart/2016/7/layout/HorizontalActionList"/>
    <dgm:cxn modelId="{0F1A6BB7-4654-C448-AA23-CA48202E4BF3}" type="presParOf" srcId="{10D36A8D-BB0E-EC48-A926-935DF5335A1F}" destId="{0A09084C-DECA-DB45-91DB-64A9318579AC}" srcOrd="0" destOrd="0" presId="urn:microsoft.com/office/officeart/2016/7/layout/HorizontalActionList"/>
    <dgm:cxn modelId="{D1B73321-2D0C-084C-9FB5-44B92C5C0EC5}" type="presParOf" srcId="{10D36A8D-BB0E-EC48-A926-935DF5335A1F}" destId="{E569A7D0-22E3-C642-A108-562C15BE93F0}" srcOrd="1" destOrd="0" presId="urn:microsoft.com/office/officeart/2016/7/layout/HorizontalActionList"/>
    <dgm:cxn modelId="{9FFE78CB-ABE3-6348-98E7-173BB5F8C1C8}" type="presParOf" srcId="{8A20F383-9185-9746-8077-12DDEEB21CC3}" destId="{CC069E94-E174-CA4B-9AE8-6F112A54160E}" srcOrd="3" destOrd="0" presId="urn:microsoft.com/office/officeart/2016/7/layout/HorizontalActionList"/>
    <dgm:cxn modelId="{6067CF9E-86B9-1040-8D8B-34F52E14B523}" type="presParOf" srcId="{8A20F383-9185-9746-8077-12DDEEB21CC3}" destId="{0519CFF0-4460-FC4B-B8CB-A6CC3FAC0932}" srcOrd="4" destOrd="0" presId="urn:microsoft.com/office/officeart/2016/7/layout/HorizontalActionList"/>
    <dgm:cxn modelId="{01678EF2-CF6B-F34D-AE47-B9266C74B0BC}" type="presParOf" srcId="{0519CFF0-4460-FC4B-B8CB-A6CC3FAC0932}" destId="{8FA195D5-187F-7044-B872-7BF9F002D54B}" srcOrd="0" destOrd="0" presId="urn:microsoft.com/office/officeart/2016/7/layout/HorizontalActionList"/>
    <dgm:cxn modelId="{A3FB8C5F-11FC-9342-AF43-3A644A0C0306}" type="presParOf" srcId="{0519CFF0-4460-FC4B-B8CB-A6CC3FAC0932}" destId="{CD855929-4CAC-914A-84CE-6E751AE03A7A}"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858345-65EC-4EF1-8B0E-F3B3D3B28A16}">
      <dsp:nvSpPr>
        <dsp:cNvPr id="0" name=""/>
        <dsp:cNvSpPr/>
      </dsp:nvSpPr>
      <dsp:spPr>
        <a:xfrm>
          <a:off x="0" y="5704"/>
          <a:ext cx="8153400" cy="6293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180F0B-5C62-4BD5-A79D-A3A062345830}">
      <dsp:nvSpPr>
        <dsp:cNvPr id="0" name=""/>
        <dsp:cNvSpPr/>
      </dsp:nvSpPr>
      <dsp:spPr>
        <a:xfrm>
          <a:off x="190389" y="147316"/>
          <a:ext cx="346501" cy="3461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106822-C308-4DFD-A9EE-E143B4C44ED1}">
      <dsp:nvSpPr>
        <dsp:cNvPr id="0" name=""/>
        <dsp:cNvSpPr/>
      </dsp:nvSpPr>
      <dsp:spPr>
        <a:xfrm>
          <a:off x="727281" y="5704"/>
          <a:ext cx="3669030" cy="747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100" tIns="79100" rIns="79100" bIns="79100" numCol="1" spcCol="1270" anchor="ctr" anchorCtr="0">
          <a:noAutofit/>
        </a:bodyPr>
        <a:lstStyle/>
        <a:p>
          <a:pPr marL="0" lvl="0" indent="0" algn="l" defTabSz="622300">
            <a:lnSpc>
              <a:spcPct val="90000"/>
            </a:lnSpc>
            <a:spcBef>
              <a:spcPct val="0"/>
            </a:spcBef>
            <a:spcAft>
              <a:spcPct val="35000"/>
            </a:spcAft>
            <a:buNone/>
          </a:pPr>
          <a:r>
            <a:rPr lang="en-US" sz="1400" kern="1200"/>
            <a:t>We tend to learn new things by memorization and generalization. </a:t>
          </a:r>
        </a:p>
      </dsp:txBody>
      <dsp:txXfrm>
        <a:off x="727281" y="5704"/>
        <a:ext cx="3669030" cy="747398"/>
      </dsp:txXfrm>
    </dsp:sp>
    <dsp:sp modelId="{3F1356D4-4CE9-46E7-9DA6-D3D8CE911699}">
      <dsp:nvSpPr>
        <dsp:cNvPr id="0" name=""/>
        <dsp:cNvSpPr/>
      </dsp:nvSpPr>
      <dsp:spPr>
        <a:xfrm>
          <a:off x="4396311" y="5704"/>
          <a:ext cx="3691746" cy="747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100" tIns="79100" rIns="79100" bIns="79100" numCol="1" spcCol="1270" anchor="ctr" anchorCtr="0">
          <a:noAutofit/>
        </a:bodyPr>
        <a:lstStyle/>
        <a:p>
          <a:pPr marL="0" lvl="0" indent="0" algn="l" defTabSz="488950">
            <a:lnSpc>
              <a:spcPct val="90000"/>
            </a:lnSpc>
            <a:spcBef>
              <a:spcPct val="0"/>
            </a:spcBef>
            <a:spcAft>
              <a:spcPct val="35000"/>
            </a:spcAft>
            <a:buNone/>
          </a:pPr>
          <a:r>
            <a:rPr lang="en-US" sz="1100" kern="1200"/>
            <a:t>We use </a:t>
          </a:r>
          <a:r>
            <a:rPr lang="en-US" sz="1100" b="1" kern="1200"/>
            <a:t>memorization</a:t>
          </a:r>
          <a:r>
            <a:rPr lang="en-US" sz="1100" kern="1200"/>
            <a:t> to accumulate individual facts and </a:t>
          </a:r>
          <a:r>
            <a:rPr lang="en-US" sz="1100" b="1" kern="1200"/>
            <a:t>generalization</a:t>
          </a:r>
          <a:r>
            <a:rPr lang="en-US" sz="1100" kern="1200"/>
            <a:t> to deduce new facts from old facts.</a:t>
          </a:r>
        </a:p>
      </dsp:txBody>
      <dsp:txXfrm>
        <a:off x="4396311" y="5704"/>
        <a:ext cx="3691746" cy="747398"/>
      </dsp:txXfrm>
    </dsp:sp>
    <dsp:sp modelId="{75E88C9F-EDB6-4478-A4CF-D33AA97BEB64}">
      <dsp:nvSpPr>
        <dsp:cNvPr id="0" name=""/>
        <dsp:cNvSpPr/>
      </dsp:nvSpPr>
      <dsp:spPr>
        <a:xfrm>
          <a:off x="0" y="939952"/>
          <a:ext cx="8153400" cy="6293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9E4E47-04C4-44F4-837B-965AA96A7764}">
      <dsp:nvSpPr>
        <dsp:cNvPr id="0" name=""/>
        <dsp:cNvSpPr/>
      </dsp:nvSpPr>
      <dsp:spPr>
        <a:xfrm>
          <a:off x="190389" y="1081564"/>
          <a:ext cx="346501" cy="3461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96CEC9-8C2A-4740-B036-8F0ECB97FD6D}">
      <dsp:nvSpPr>
        <dsp:cNvPr id="0" name=""/>
        <dsp:cNvSpPr/>
      </dsp:nvSpPr>
      <dsp:spPr>
        <a:xfrm>
          <a:off x="727281" y="939952"/>
          <a:ext cx="7360776" cy="747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100" tIns="79100" rIns="79100" bIns="79100" numCol="1" spcCol="1270" anchor="ctr" anchorCtr="0">
          <a:noAutofit/>
        </a:bodyPr>
        <a:lstStyle/>
        <a:p>
          <a:pPr marL="0" lvl="0" indent="0" algn="l" defTabSz="622300">
            <a:lnSpc>
              <a:spcPct val="90000"/>
            </a:lnSpc>
            <a:spcBef>
              <a:spcPct val="0"/>
            </a:spcBef>
            <a:spcAft>
              <a:spcPct val="35000"/>
            </a:spcAft>
            <a:buNone/>
          </a:pPr>
          <a:r>
            <a:rPr lang="en-US" sz="1400" kern="1200"/>
            <a:t>Hand-crafted rules are often too complex.</a:t>
          </a:r>
        </a:p>
      </dsp:txBody>
      <dsp:txXfrm>
        <a:off x="727281" y="939952"/>
        <a:ext cx="7360776" cy="747398"/>
      </dsp:txXfrm>
    </dsp:sp>
    <dsp:sp modelId="{8508B207-0BF1-4E55-A03C-5733C654C60F}">
      <dsp:nvSpPr>
        <dsp:cNvPr id="0" name=""/>
        <dsp:cNvSpPr/>
      </dsp:nvSpPr>
      <dsp:spPr>
        <a:xfrm>
          <a:off x="0" y="1874200"/>
          <a:ext cx="8153400" cy="6293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32011E-A2FC-45AE-87AB-0D915ACFC811}">
      <dsp:nvSpPr>
        <dsp:cNvPr id="0" name=""/>
        <dsp:cNvSpPr/>
      </dsp:nvSpPr>
      <dsp:spPr>
        <a:xfrm>
          <a:off x="190389" y="2015813"/>
          <a:ext cx="346501" cy="3461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9551DA6-7037-47D7-8828-AD8E47A45BB0}">
      <dsp:nvSpPr>
        <dsp:cNvPr id="0" name=""/>
        <dsp:cNvSpPr/>
      </dsp:nvSpPr>
      <dsp:spPr>
        <a:xfrm>
          <a:off x="727281" y="1874200"/>
          <a:ext cx="7360776" cy="747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100" tIns="79100" rIns="79100" bIns="79100" numCol="1" spcCol="1270" anchor="ctr" anchorCtr="0">
          <a:noAutofit/>
        </a:bodyPr>
        <a:lstStyle/>
        <a:p>
          <a:pPr marL="0" lvl="0" indent="0" algn="l" defTabSz="622300">
            <a:lnSpc>
              <a:spcPct val="90000"/>
            </a:lnSpc>
            <a:spcBef>
              <a:spcPct val="0"/>
            </a:spcBef>
            <a:spcAft>
              <a:spcPct val="35000"/>
            </a:spcAft>
            <a:buNone/>
          </a:pPr>
          <a:r>
            <a:rPr lang="en-US" sz="1400" kern="1200"/>
            <a:t>Machine learning extracts patterns from data to analyze new situations.</a:t>
          </a:r>
        </a:p>
      </dsp:txBody>
      <dsp:txXfrm>
        <a:off x="727281" y="1874200"/>
        <a:ext cx="7360776" cy="747398"/>
      </dsp:txXfrm>
    </dsp:sp>
    <dsp:sp modelId="{32E00C6C-3A15-4B8B-998E-341A03945CD1}">
      <dsp:nvSpPr>
        <dsp:cNvPr id="0" name=""/>
        <dsp:cNvSpPr/>
      </dsp:nvSpPr>
      <dsp:spPr>
        <a:xfrm>
          <a:off x="0" y="2808448"/>
          <a:ext cx="8153400" cy="6293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0859FE-48FC-4AA4-B89F-B0EFE44610B4}">
      <dsp:nvSpPr>
        <dsp:cNvPr id="0" name=""/>
        <dsp:cNvSpPr/>
      </dsp:nvSpPr>
      <dsp:spPr>
        <a:xfrm>
          <a:off x="190389" y="2950061"/>
          <a:ext cx="346501" cy="3461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1CDE2B3-E27E-4469-88E1-0AC627057F3B}">
      <dsp:nvSpPr>
        <dsp:cNvPr id="0" name=""/>
        <dsp:cNvSpPr/>
      </dsp:nvSpPr>
      <dsp:spPr>
        <a:xfrm>
          <a:off x="727281" y="2808448"/>
          <a:ext cx="7360776" cy="747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100" tIns="79100" rIns="79100" bIns="79100" numCol="1" spcCol="1270" anchor="ctr" anchorCtr="0">
          <a:noAutofit/>
        </a:bodyPr>
        <a:lstStyle/>
        <a:p>
          <a:pPr marL="0" lvl="0" indent="0" algn="l" defTabSz="622300">
            <a:lnSpc>
              <a:spcPct val="90000"/>
            </a:lnSpc>
            <a:spcBef>
              <a:spcPct val="0"/>
            </a:spcBef>
            <a:spcAft>
              <a:spcPct val="35000"/>
            </a:spcAft>
            <a:buNone/>
          </a:pPr>
          <a:r>
            <a:rPr lang="en-US" sz="1400" kern="1200"/>
            <a:t>Tom Mitchell’s definition:</a:t>
          </a:r>
          <a:br>
            <a:rPr lang="en-US" sz="1400" kern="1200"/>
          </a:br>
          <a:r>
            <a:rPr lang="en-US" sz="1400" kern="1200"/>
            <a:t>A computer program is said to learn from experience “E”, with respect to some class of tasks “T” and performance measure “P”, if its performance at tasks in “T” as measured by “P” improves with experience “E”</a:t>
          </a:r>
        </a:p>
      </dsp:txBody>
      <dsp:txXfrm>
        <a:off x="727281" y="2808448"/>
        <a:ext cx="7360776" cy="747398"/>
      </dsp:txXfrm>
    </dsp:sp>
    <dsp:sp modelId="{D6EB55CB-05FF-4635-B912-8269DC9ED309}">
      <dsp:nvSpPr>
        <dsp:cNvPr id="0" name=""/>
        <dsp:cNvSpPr/>
      </dsp:nvSpPr>
      <dsp:spPr>
        <a:xfrm>
          <a:off x="0" y="3742697"/>
          <a:ext cx="8153400" cy="62938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411F88-4CEF-46F6-ACEB-F3625B7F338C}">
      <dsp:nvSpPr>
        <dsp:cNvPr id="0" name=""/>
        <dsp:cNvSpPr/>
      </dsp:nvSpPr>
      <dsp:spPr>
        <a:xfrm>
          <a:off x="190389" y="3884309"/>
          <a:ext cx="346501" cy="34616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D812656-19D4-4596-9518-2D3F0C4693F0}">
      <dsp:nvSpPr>
        <dsp:cNvPr id="0" name=""/>
        <dsp:cNvSpPr/>
      </dsp:nvSpPr>
      <dsp:spPr>
        <a:xfrm>
          <a:off x="727281" y="3742697"/>
          <a:ext cx="7360776" cy="747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100" tIns="79100" rIns="79100" bIns="79100" numCol="1" spcCol="1270" anchor="ctr" anchorCtr="0">
          <a:noAutofit/>
        </a:bodyPr>
        <a:lstStyle/>
        <a:p>
          <a:pPr marL="0" lvl="0" indent="0" algn="l" defTabSz="622300">
            <a:lnSpc>
              <a:spcPct val="90000"/>
            </a:lnSpc>
            <a:spcBef>
              <a:spcPct val="0"/>
            </a:spcBef>
            <a:spcAft>
              <a:spcPct val="35000"/>
            </a:spcAft>
            <a:buNone/>
          </a:pPr>
          <a:r>
            <a:rPr lang="en-US" sz="1400" kern="1200">
              <a:sym typeface="Wingdings" panose="05000000000000000000" pitchFamily="2" charset="2"/>
            </a:rPr>
            <a:t></a:t>
          </a:r>
          <a:r>
            <a:rPr lang="en-US" sz="1400" kern="1200"/>
            <a:t> Algorithms improve with experience (data).</a:t>
          </a:r>
        </a:p>
      </dsp:txBody>
      <dsp:txXfrm>
        <a:off x="727281" y="3742697"/>
        <a:ext cx="7360776" cy="7473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7052D9-DA4C-2440-95FC-3586EBAB4BFA}">
      <dsp:nvSpPr>
        <dsp:cNvPr id="0" name=""/>
        <dsp:cNvSpPr/>
      </dsp:nvSpPr>
      <dsp:spPr>
        <a:xfrm>
          <a:off x="7450" y="380358"/>
          <a:ext cx="2640903" cy="7922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a:outerShdw blurRad="38100" dist="30000" dir="5400000" rotWithShape="0">
            <a:srgbClr val="000000">
              <a:alpha val="45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08690" tIns="208690" rIns="208690" bIns="208690" numCol="1" spcCol="1270" anchor="ctr" anchorCtr="0">
          <a:noAutofit/>
        </a:bodyPr>
        <a:lstStyle/>
        <a:p>
          <a:pPr marL="0" lvl="0" indent="0" algn="ctr" defTabSz="1333500">
            <a:lnSpc>
              <a:spcPct val="90000"/>
            </a:lnSpc>
            <a:spcBef>
              <a:spcPct val="0"/>
            </a:spcBef>
            <a:spcAft>
              <a:spcPct val="35000"/>
            </a:spcAft>
            <a:buNone/>
          </a:pPr>
          <a:r>
            <a:rPr lang="en-US" sz="3000" kern="1200"/>
            <a:t>Purpose</a:t>
          </a:r>
        </a:p>
      </dsp:txBody>
      <dsp:txXfrm>
        <a:off x="7450" y="380358"/>
        <a:ext cx="2640903" cy="792271"/>
      </dsp:txXfrm>
    </dsp:sp>
    <dsp:sp modelId="{DF563663-8990-1D4B-9A01-7997388D6C48}">
      <dsp:nvSpPr>
        <dsp:cNvPr id="0" name=""/>
        <dsp:cNvSpPr/>
      </dsp:nvSpPr>
      <dsp:spPr>
        <a:xfrm>
          <a:off x="7450" y="1172629"/>
          <a:ext cx="2640903" cy="294281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0863" tIns="260863" rIns="260863" bIns="260863" numCol="1" spcCol="1270" anchor="t" anchorCtr="0">
          <a:noAutofit/>
        </a:bodyPr>
        <a:lstStyle/>
        <a:p>
          <a:pPr marL="0" lvl="0" indent="0" algn="l" defTabSz="1022350">
            <a:lnSpc>
              <a:spcPct val="90000"/>
            </a:lnSpc>
            <a:spcBef>
              <a:spcPct val="0"/>
            </a:spcBef>
            <a:spcAft>
              <a:spcPct val="35000"/>
            </a:spcAft>
            <a:buNone/>
          </a:pPr>
          <a:r>
            <a:rPr lang="en-US" sz="2300" kern="1200"/>
            <a:t>Purpose: learn decision boundaries to assign labels to new samples.</a:t>
          </a:r>
        </a:p>
      </dsp:txBody>
      <dsp:txXfrm>
        <a:off x="7450" y="1172629"/>
        <a:ext cx="2640903" cy="2942811"/>
      </dsp:txXfrm>
    </dsp:sp>
    <dsp:sp modelId="{0A09084C-DECA-DB45-91DB-64A9318579AC}">
      <dsp:nvSpPr>
        <dsp:cNvPr id="0" name=""/>
        <dsp:cNvSpPr/>
      </dsp:nvSpPr>
      <dsp:spPr>
        <a:xfrm>
          <a:off x="2756248" y="380358"/>
          <a:ext cx="2640903" cy="7922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a:outerShdw blurRad="38100" dist="30000" dir="5400000" rotWithShape="0">
            <a:srgbClr val="000000">
              <a:alpha val="45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08690" tIns="208690" rIns="208690" bIns="208690" numCol="1" spcCol="1270" anchor="ctr" anchorCtr="0">
          <a:noAutofit/>
        </a:bodyPr>
        <a:lstStyle/>
        <a:p>
          <a:pPr marL="0" lvl="0" indent="0" algn="ctr" defTabSz="1333500">
            <a:lnSpc>
              <a:spcPct val="90000"/>
            </a:lnSpc>
            <a:spcBef>
              <a:spcPct val="0"/>
            </a:spcBef>
            <a:spcAft>
              <a:spcPct val="35000"/>
            </a:spcAft>
            <a:buNone/>
          </a:pPr>
          <a:r>
            <a:rPr lang="en-US" sz="3000" kern="1200"/>
            <a:t>Use</a:t>
          </a:r>
        </a:p>
      </dsp:txBody>
      <dsp:txXfrm>
        <a:off x="2756248" y="380358"/>
        <a:ext cx="2640903" cy="792271"/>
      </dsp:txXfrm>
    </dsp:sp>
    <dsp:sp modelId="{E569A7D0-22E3-C642-A108-562C15BE93F0}">
      <dsp:nvSpPr>
        <dsp:cNvPr id="0" name=""/>
        <dsp:cNvSpPr/>
      </dsp:nvSpPr>
      <dsp:spPr>
        <a:xfrm>
          <a:off x="2756248" y="1172629"/>
          <a:ext cx="2640903" cy="294281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0863" tIns="260863" rIns="260863" bIns="260863" numCol="1" spcCol="1270" anchor="t" anchorCtr="0">
          <a:noAutofit/>
        </a:bodyPr>
        <a:lstStyle/>
        <a:p>
          <a:pPr marL="0" lvl="0" indent="0" algn="l" defTabSz="1022350">
            <a:lnSpc>
              <a:spcPct val="90000"/>
            </a:lnSpc>
            <a:spcBef>
              <a:spcPct val="0"/>
            </a:spcBef>
            <a:spcAft>
              <a:spcPct val="35000"/>
            </a:spcAft>
            <a:buNone/>
          </a:pPr>
          <a:r>
            <a:rPr lang="en-US" sz="2300" kern="1200"/>
            <a:t>Use labeled data + features (e.g., ear size and whisker length for cats vs dogs).</a:t>
          </a:r>
        </a:p>
      </dsp:txBody>
      <dsp:txXfrm>
        <a:off x="2756248" y="1172629"/>
        <a:ext cx="2640903" cy="2942811"/>
      </dsp:txXfrm>
    </dsp:sp>
    <dsp:sp modelId="{8FA195D5-187F-7044-B872-7BF9F002D54B}">
      <dsp:nvSpPr>
        <dsp:cNvPr id="0" name=""/>
        <dsp:cNvSpPr/>
      </dsp:nvSpPr>
      <dsp:spPr>
        <a:xfrm>
          <a:off x="5505046" y="380358"/>
          <a:ext cx="2640903" cy="7922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a:outerShdw blurRad="38100" dist="30000" dir="5400000" rotWithShape="0">
            <a:srgbClr val="000000">
              <a:alpha val="45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08690" tIns="208690" rIns="208690" bIns="208690" numCol="1" spcCol="1270" anchor="ctr" anchorCtr="0">
          <a:noAutofit/>
        </a:bodyPr>
        <a:lstStyle/>
        <a:p>
          <a:pPr marL="0" lvl="0" indent="0" algn="ctr" defTabSz="1333500">
            <a:lnSpc>
              <a:spcPct val="90000"/>
            </a:lnSpc>
            <a:spcBef>
              <a:spcPct val="0"/>
            </a:spcBef>
            <a:spcAft>
              <a:spcPct val="35000"/>
            </a:spcAft>
            <a:buNone/>
          </a:pPr>
          <a:r>
            <a:rPr lang="en-US" sz="3000" kern="1200"/>
            <a:t>Plot</a:t>
          </a:r>
        </a:p>
      </dsp:txBody>
      <dsp:txXfrm>
        <a:off x="5505046" y="380358"/>
        <a:ext cx="2640903" cy="792271"/>
      </dsp:txXfrm>
    </dsp:sp>
    <dsp:sp modelId="{CD855929-4CAC-914A-84CE-6E751AE03A7A}">
      <dsp:nvSpPr>
        <dsp:cNvPr id="0" name=""/>
        <dsp:cNvSpPr/>
      </dsp:nvSpPr>
      <dsp:spPr>
        <a:xfrm>
          <a:off x="5505046" y="1172629"/>
          <a:ext cx="2640903" cy="294281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0863" tIns="260863" rIns="260863" bIns="260863" numCol="1" spcCol="1270" anchor="t" anchorCtr="0">
          <a:noAutofit/>
        </a:bodyPr>
        <a:lstStyle/>
        <a:p>
          <a:pPr marL="0" lvl="0" indent="0" algn="l" defTabSz="1022350">
            <a:lnSpc>
              <a:spcPct val="90000"/>
            </a:lnSpc>
            <a:spcBef>
              <a:spcPct val="0"/>
            </a:spcBef>
            <a:spcAft>
              <a:spcPct val="35000"/>
            </a:spcAft>
            <a:buNone/>
          </a:pPr>
          <a:r>
            <a:rPr lang="en-US" sz="2300" kern="1200"/>
            <a:t>Plot features (ear size vs whisker size) to visualize separability.</a:t>
          </a:r>
        </a:p>
        <a:p>
          <a:pPr marL="171450" lvl="1" indent="-171450" algn="l" defTabSz="800100">
            <a:lnSpc>
              <a:spcPct val="90000"/>
            </a:lnSpc>
            <a:spcBef>
              <a:spcPct val="0"/>
            </a:spcBef>
            <a:spcAft>
              <a:spcPct val="15000"/>
            </a:spcAft>
            <a:buChar char="•"/>
          </a:pPr>
          <a:r>
            <a:rPr lang="en-US" sz="1800" kern="1200"/>
            <a:t>Algorithm searches for an optimal boundary by optimizing a chosen objective/score.</a:t>
          </a:r>
        </a:p>
      </dsp:txBody>
      <dsp:txXfrm>
        <a:off x="5505046" y="1172629"/>
        <a:ext cx="2640903" cy="294281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3177" tIns="46589" rIns="93177" bIns="46589" rtlCol="0"/>
          <a:lstStyle>
            <a:lvl1pPr algn="r">
              <a:defRPr sz="1200"/>
            </a:lvl1pPr>
          </a:lstStyle>
          <a:p>
            <a:fld id="{22B4AFAF-AC9B-4116-B78F-A972D1BE5934}" type="datetimeFigureOut">
              <a:rPr lang="en-US" smtClean="0"/>
              <a:t>11/16/25</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7" tIns="46589" rIns="93177" bIns="46589" rtlCol="0" anchor="b"/>
          <a:lstStyle>
            <a:lvl1pPr algn="r">
              <a:defRPr sz="1200"/>
            </a:lvl1pPr>
          </a:lstStyle>
          <a:p>
            <a:fld id="{305175F2-DEF6-4BB2-B875-B1AE3C42D048}" type="slidenum">
              <a:rPr lang="en-US" smtClean="0"/>
              <a:t>‹#›</a:t>
            </a:fld>
            <a:endParaRPr lang="en-US"/>
          </a:p>
        </p:txBody>
      </p:sp>
    </p:spTree>
    <p:extLst>
      <p:ext uri="{BB962C8B-B14F-4D97-AF65-F5344CB8AC3E}">
        <p14:creationId xmlns:p14="http://schemas.microsoft.com/office/powerpoint/2010/main" val="2969873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3177" tIns="46589" rIns="93177" bIns="46589" rtlCol="0"/>
          <a:lstStyle>
            <a:lvl1pPr algn="r">
              <a:defRPr sz="1200"/>
            </a:lvl1pPr>
          </a:lstStyle>
          <a:p>
            <a:fld id="{2447E72A-D913-4DC2-9E0A-E520CE8FCC86}" type="datetimeFigureOut">
              <a:rPr lang="en-US" smtClean="0"/>
              <a:pPr/>
              <a:t>11/16/25</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3177" tIns="46589" rIns="93177" bIns="46589" rtlCol="0" anchor="b"/>
          <a:lstStyle>
            <a:lvl1pPr algn="r">
              <a:defRPr sz="1200"/>
            </a:lvl1pPr>
          </a:lstStyle>
          <a:p>
            <a:fld id="{A5D78FC6-CE17-4259-A63C-DDFC12E048FC}" type="slidenum">
              <a:rPr lang="en-US" smtClean="0"/>
              <a:pPr/>
              <a:t>‹#›</a:t>
            </a:fld>
            <a:endParaRPr lang="en-US"/>
          </a:p>
        </p:txBody>
      </p:sp>
    </p:spTree>
    <p:extLst>
      <p:ext uri="{BB962C8B-B14F-4D97-AF65-F5344CB8AC3E}">
        <p14:creationId xmlns:p14="http://schemas.microsoft.com/office/powerpoint/2010/main" val="4100228480"/>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a:p>
        </p:txBody>
      </p:sp>
    </p:spTree>
    <p:extLst>
      <p:ext uri="{BB962C8B-B14F-4D97-AF65-F5344CB8AC3E}">
        <p14:creationId xmlns:p14="http://schemas.microsoft.com/office/powerpoint/2010/main" val="146578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Timing guide (~120 min): </a:t>
            </a:r>
          </a:p>
          <a:p>
            <a:r>
              <a:rPr dirty="0"/>
              <a:t>- Sections 1–3 (35–40 min): Motivation, definition, supervised learning overview &amp; workflow.</a:t>
            </a:r>
          </a:p>
          <a:p>
            <a:r>
              <a:rPr dirty="0"/>
              <a:t>- Section 4 (20 min): Metrics, hypothesis testing, confusion tables/statistics.</a:t>
            </a:r>
          </a:p>
          <a:p>
            <a:r>
              <a:rPr dirty="0"/>
              <a:t>- Section 5 (15–20 min): Entropy &amp; decision trees with a worked example.</a:t>
            </a:r>
          </a:p>
          <a:p>
            <a:r>
              <a:rPr dirty="0"/>
              <a:t>- Section 6 (10–15 min): Ensembles, deep learning context.</a:t>
            </a:r>
          </a:p>
          <a:p>
            <a:r>
              <a:rPr dirty="0"/>
              <a:t>- Section 7 (10–15 min): DS process &amp; research questions.</a:t>
            </a:r>
          </a:p>
          <a:p>
            <a:r>
              <a:rPr dirty="0"/>
              <a:t>- Section 8 (20–25 min): Addendum figures walkthrough (2 slides each).</a:t>
            </a:r>
          </a:p>
          <a:p>
            <a:r>
              <a:rPr dirty="0"/>
              <a:t>- Slack/Q&amp;A sprinkled between sections (~10 min total).</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Mitchell's definition (P/T/E) and intuition: memorization + generalization.</a:t>
            </a:r>
          </a:p>
          <a:p>
            <a:r>
              <a:t>Use a simple example (cats vs. dogs) to connect data → model → prediction.</a:t>
            </a:r>
          </a:p>
          <a:p>
            <a:r>
              <a:t>Emphasize the role of a performance measure and the notion of “sufficient” performance before deployment.</a:t>
            </a:r>
          </a:p>
          <a:p>
            <a:r>
              <a:t>Tie to Figure 10.1 narrative from the chapter.</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Position ML as practical necessity when rule enumeration explodes.</a:t>
            </a:r>
          </a:p>
          <a:p>
            <a:r>
              <a:t>Call out that most training is framed as optimization of a loss (or reward in RL).</a:t>
            </a:r>
          </a:p>
          <a:p>
            <a:r>
              <a:t>Segue to Elements of ML: tasks, models, metrics.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students through the “8 common tasks/questions” list and set expectations for where each appears in practice.</a:t>
            </a:r>
          </a:p>
          <a:p>
            <a:r>
              <a:t>Note: often we also ask 'Is this the best?' → optimization framing.</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Clarify difference between traditional CS (write rules) vs ML (learn rules).</a:t>
            </a:r>
          </a:p>
          <a:p>
            <a:r>
              <a:t>Introduce semi‑supervised and representation learning as context; main focus today remains classic supervised/unsupervised.</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ear‑size vs whisker‑length story (cats/dogs).</a:t>
            </a:r>
          </a:p>
          <a:p>
            <a:r>
              <a:t>Reinforce: features → boundary; training finds parameters that optimize objective; prediction assigns labels via boundary side.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Outline the disciplined split and why we don't touch the test set until the end.</a:t>
            </a:r>
          </a:p>
          <a:p>
            <a:r>
              <a:t>Mention cross‑validation for small datasets; discuss leakage pitfalls.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Connect statistical inference and ML evaluation.</a:t>
            </a:r>
          </a:p>
          <a:p>
            <a:r>
              <a:t>Set up confusion tables/statistics next; emphasize alignment of metric to business costs.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Define the cells and derive common metrics; show how precision/recall trade off.</a:t>
            </a:r>
          </a:p>
          <a:p>
            <a:r>
              <a:t>Discuss significance (α) and power (1−β) in testing contexts, and how imbalanced data misleads accuracy.</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Give intuition for entropy as average surprise; lower entropy = purer nodes.</a:t>
            </a:r>
          </a:p>
          <a:p>
            <a:r>
              <a:t>Walk through how info gain (Δentropy) selects splits; tee up a worked example.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 a small numeric example at the board or on a worksheet.</a:t>
            </a:r>
          </a:p>
          <a:p>
            <a:r>
              <a:t>Discuss overfitting, depth control, min samples per leaf; segue to ensembles.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when/why to use each; highlight Random Forest as default strong baseline.</a:t>
            </a:r>
          </a:p>
          <a:p>
            <a:r>
              <a:t>Note: interpretability vs accuracy trade‑offs.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“genie” and drafting‑questions idea to move from vague to testable.</a:t>
            </a:r>
          </a:p>
          <a:p>
            <a:r>
              <a:t>Tie back to the 8 common ML approaches; choose metrics up‑front to avoid moving goal‑posts.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Walk the flowchart top‑to‑bottom with a case: tabular churn vs. image classification.</a:t>
            </a:r>
          </a:p>
          <a:p>
            <a:r>
              <a:t>Emphasize constraints-first: start simple, get a baseline, then relax constraints.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Walk the flowchart top‑to‑bottom with a case: tabular churn vs. image classification.</a:t>
            </a:r>
          </a:p>
          <a:p>
            <a:r>
              <a:t>Emphasize constraints-first: start simple, get a baseline, then relax constraints.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Clarify parameter vs. hyperparameter; show where feature engineering lives.</a:t>
            </a:r>
          </a:p>
          <a:p>
            <a:r>
              <a:t>Note leakage risks (fit transforms only on training).</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Clarify parameter vs. hyperparameter; show where feature engineering lives.</a:t>
            </a:r>
          </a:p>
          <a:p>
            <a:r>
              <a:t>Note leakage risks (fit transforms only on training).</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Discuss normalization, missing data handling, and cross‑validation.</a:t>
            </a:r>
          </a:p>
          <a:p>
            <a:r>
              <a:t>Show how the same cleaning must apply to new/unseen data.</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Discuss normalization, missing data handling, and cross‑validation.</a:t>
            </a:r>
          </a:p>
          <a:p>
            <a:r>
              <a:t>Show how the same cleaning must apply to new/unseen data.</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Interactive prompt: classify 3 example questions (EDA, predictive, inferential).</a:t>
            </a:r>
          </a:p>
          <a:p>
            <a:r>
              <a:t>Discuss high‑dimensional cues for ML vs low‑dimensional inference.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Interactive prompt: classify 3 example questions (EDA, predictive, inferential).</a:t>
            </a:r>
          </a:p>
          <a:p>
            <a:r>
              <a:t>Discuss high‑dimensional cues for ML vs low‑dimensional inference.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Stress iteration and storytelling with metrics.</a:t>
            </a:r>
          </a:p>
          <a:p>
            <a:r>
              <a:t>Have students draft a research question from a mini‑dataset description.</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Stress iteration and storytelling with metrics.</a:t>
            </a:r>
          </a:p>
          <a:p>
            <a:r>
              <a:t>Have students draft a research question from a mini‑dataset description.</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Map each to a 1‑sentence real‑world example; ask the class to propose one each.</a:t>
            </a:r>
          </a:p>
          <a:p>
            <a:r>
              <a:t>Note the 'Is this the best?' optimization add‑on.</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Map each to a 1‑sentence real‑world example; ask the class to propose one each.</a:t>
            </a:r>
          </a:p>
          <a:p>
            <a:r>
              <a:t>Note the 'Is this the best?' optimization add‑on.</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Use the employee‑churn example; convert to classification vs regression forms.</a:t>
            </a:r>
          </a:p>
          <a:p>
            <a:r>
              <a:t>Check predictor/response identification; define success metric.</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Use the employee‑churn example; convert to classification vs regression forms.</a:t>
            </a:r>
          </a:p>
          <a:p>
            <a:r>
              <a:t>Check predictor/response identification; define success metric.</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Small exercise: given TP/TN/FP/FN, compute precision/recall and discuss trade‑offs.</a:t>
            </a:r>
          </a:p>
          <a:p>
            <a:r>
              <a:t>Note PPV/NPV when prevalence shifts.</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Small exercise: given TP/TN/FP/FN, compute precision/recall and discuss trade‑offs.</a:t>
            </a:r>
          </a:p>
          <a:p>
            <a:r>
              <a:t>Note PPV/NPV when prevalence shifts.</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summarize the figure's key ideas in words.</a:t>
            </a:r>
          </a:p>
          <a:p>
            <a:r>
              <a:t>Then switch to the next slide for a step‑by‑step walkthrough.</a:t>
            </a:r>
          </a:p>
          <a:p>
            <a:endParaRPr/>
          </a:p>
          <a:p>
            <a:r>
              <a:t>Instructor notes:</a:t>
            </a:r>
          </a:p>
          <a:p>
            <a:r>
              <a:t>Run through RF vs GBM trade‑offs; mention early stopping &amp; regularization in boosting.</a:t>
            </a:r>
          </a:p>
          <a:p>
            <a:r>
              <a:t>Share rules of thumb for tabular data.</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flow:</a:t>
            </a:r>
          </a:p>
          <a:p>
            <a:r>
              <a:t>1) Orient students to the axes/boxes/arrows in the figure.</a:t>
            </a:r>
          </a:p>
          <a:p>
            <a:r>
              <a:t>2) Relate each branch/box to a concrete scenario.</a:t>
            </a:r>
          </a:p>
          <a:p>
            <a:r>
              <a:t>3) End with 'what could go wrong?' discussion.</a:t>
            </a:r>
          </a:p>
          <a:p>
            <a:r>
              <a:t>Run through RF vs GBM trade‑offs; mention early stopping &amp; regularization in boosting.</a:t>
            </a:r>
          </a:p>
          <a:p>
            <a:r>
              <a:t>Share rules of thumb for tabular data.</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3 cold‑call questions:</a:t>
            </a:r>
          </a:p>
          <a:p>
            <a:r>
              <a:t>- Given a noisy, imbalanced dataset, which metrics would you report first and why?</a:t>
            </a:r>
          </a:p>
          <a:p>
            <a:r>
              <a:t>- How would you test for overfitting without a separate test set?</a:t>
            </a:r>
          </a:p>
          <a:p>
            <a:r>
              <a:t>- If your model underperforms in production, what steps do you take next?</a:t>
            </a:r>
          </a:p>
          <a:p>
            <a:r>
              <a:t>Wrap with next‑class preview (hands‑on lab).</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2).</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2).</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3).</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4).</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4).</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5).</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5).</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6).</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6).</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6).</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7).</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7).</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7).</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8).</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8).</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8).</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9).</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9).</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10).</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11).</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11).</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12).</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13).</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13).</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14).</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an extracted figure from the addendum (page 14).</a:t>
            </a:r>
          </a:p>
          <a:p>
            <a:r>
              <a:t>Speaker notes:</a:t>
            </a:r>
          </a:p>
          <a:p>
            <a:r>
              <a:t>- Orient students to the figure’s structure (axes, boxes, arrows, legends).</a:t>
            </a:r>
          </a:p>
          <a:p>
            <a:r>
              <a:t>- Explain how to interpret each component and how it links to the main chapter.</a:t>
            </a:r>
          </a:p>
          <a:p>
            <a:r>
              <a:t>- Highlight assumptions, limitations, and common pitfalls.</a:t>
            </a:r>
          </a:p>
          <a:p>
            <a:r>
              <a:t>- Invite students to identify a real scenario where this figure applies.</a:t>
            </a:r>
          </a:p>
        </p:txBody>
      </p:sp>
      <p:sp>
        <p:nvSpPr>
          <p:cNvPr id="4" name="Slide Number Placeholder 3"/>
          <p:cNvSpPr>
            <a:spLocks noGrp="1"/>
          </p:cNvSpPr>
          <p:nvPr>
            <p:ph type="sldNum" sz="quarter" idx="5"/>
          </p:nvPr>
        </p:nvSpPr>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walkthrough:</a:t>
            </a:r>
          </a:p>
          <a:p>
            <a:r>
              <a:t>1) Start from the top/left and trace the process to the bottom/right.</a:t>
            </a:r>
          </a:p>
          <a:p>
            <a:r>
              <a:t>2) Emphasize decision points and criteria (e.g., data type, labels, metric).</a:t>
            </a:r>
          </a:p>
          <a:p>
            <a:r>
              <a:t>3) Tie back to earlier slides: supervised workflow, evaluation metrics, entropy/trees, ensembles.</a:t>
            </a:r>
          </a:p>
          <a:p>
            <a:r>
              <a:t>4) Close with an example (your domain) and 1–2 audience questions.</a:t>
            </a:r>
          </a:p>
        </p:txBody>
      </p:sp>
      <p:sp>
        <p:nvSpPr>
          <p:cNvPr id="4" name="Slide Number Placeholder 3"/>
          <p:cNvSpPr>
            <a:spLocks noGrp="1"/>
          </p:cNvSpPr>
          <p:nvPr>
            <p:ph type="sldNum" sz="quarter" idx="5"/>
          </p:nvPr>
        </p:nvSpPr>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Discuss each MCQ briefly.</a:t>
            </a:r>
          </a:p>
          <a:p>
            <a:r>
              <a:t>- Solicit justifications before revealing answers.</a:t>
            </a:r>
          </a:p>
          <a:p>
            <a:r>
              <a:t>Answers (index):</a:t>
            </a:r>
          </a:p>
          <a:p>
            <a:r>
              <a:t>1) 4</a:t>
            </a:r>
          </a:p>
          <a:p>
            <a:r>
              <a:t>2) 1</a:t>
            </a:r>
          </a:p>
        </p:txBody>
      </p:sp>
      <p:sp>
        <p:nvSpPr>
          <p:cNvPr id="4" name="Slide Number Placeholder 3"/>
          <p:cNvSpPr>
            <a:spLocks noGrp="1"/>
          </p:cNvSpPr>
          <p:nvPr>
            <p:ph type="sldNum" sz="quarter" idx="5"/>
          </p:nvPr>
        </p:nvSpPr>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Give 2–4 minutes for pair discussion, then cold‑call a few answers.</a:t>
            </a:r>
          </a:p>
          <a:p>
            <a:r>
              <a:t>- Encourage linking to metrics and sources of error.</a:t>
            </a:r>
          </a:p>
          <a:p>
            <a:r>
              <a:t>- Capture key points on the board.</a:t>
            </a:r>
          </a:p>
        </p:txBody>
      </p:sp>
      <p:sp>
        <p:nvSpPr>
          <p:cNvPr id="4" name="Slide Number Placeholder 3"/>
          <p:cNvSpPr>
            <a:spLocks noGrp="1"/>
          </p:cNvSpPr>
          <p:nvPr>
            <p:ph type="sldNum" sz="quarter" idx="5"/>
          </p:nvPr>
        </p:nvSpPr>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Discuss each MCQ briefly.</a:t>
            </a:r>
          </a:p>
          <a:p>
            <a:r>
              <a:t>- Solicit justifications before revealing answers.</a:t>
            </a:r>
          </a:p>
          <a:p>
            <a:r>
              <a:t>Answers (index):</a:t>
            </a:r>
          </a:p>
          <a:p>
            <a:r>
              <a:t>1) 2</a:t>
            </a:r>
          </a:p>
          <a:p>
            <a:r>
              <a:t>2) 2</a:t>
            </a:r>
          </a:p>
        </p:txBody>
      </p:sp>
      <p:sp>
        <p:nvSpPr>
          <p:cNvPr id="4" name="Slide Number Placeholder 3"/>
          <p:cNvSpPr>
            <a:spLocks noGrp="1"/>
          </p:cNvSpPr>
          <p:nvPr>
            <p:ph type="sldNum" sz="quarter" idx="5"/>
          </p:nvPr>
        </p:nvSpPr>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Give 2–4 minutes for pair discussion, then cold‑call a few answers.</a:t>
            </a:r>
          </a:p>
          <a:p>
            <a:r>
              <a:t>- Encourage linking to metrics and sources of error.</a:t>
            </a:r>
          </a:p>
          <a:p>
            <a:r>
              <a:t>- Capture key points on the board.</a:t>
            </a:r>
          </a:p>
        </p:txBody>
      </p:sp>
      <p:sp>
        <p:nvSpPr>
          <p:cNvPr id="4" name="Slide Number Placeholder 3"/>
          <p:cNvSpPr>
            <a:spLocks noGrp="1"/>
          </p:cNvSpPr>
          <p:nvPr>
            <p:ph type="sldNum" sz="quarter" idx="5"/>
          </p:nvPr>
        </p:nvSpPr>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Discuss each MCQ briefly.</a:t>
            </a:r>
          </a:p>
          <a:p>
            <a:r>
              <a:t>- Solicit justifications before revealing answers.</a:t>
            </a:r>
          </a:p>
          <a:p>
            <a:r>
              <a:t>Answers (index):</a:t>
            </a:r>
          </a:p>
          <a:p>
            <a:r>
              <a:t>1) 2</a:t>
            </a:r>
          </a:p>
          <a:p>
            <a:r>
              <a:t>2) 2</a:t>
            </a:r>
          </a:p>
        </p:txBody>
      </p:sp>
      <p:sp>
        <p:nvSpPr>
          <p:cNvPr id="4" name="Slide Number Placeholder 3"/>
          <p:cNvSpPr>
            <a:spLocks noGrp="1"/>
          </p:cNvSpPr>
          <p:nvPr>
            <p:ph type="sldNum" sz="quarter" idx="5"/>
          </p:nvPr>
        </p:nvSpPr>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Give 2–4 minutes for pair discussion, then cold‑call a few answers.</a:t>
            </a:r>
          </a:p>
          <a:p>
            <a:r>
              <a:t>- Encourage linking to metrics and sources of error.</a:t>
            </a:r>
          </a:p>
          <a:p>
            <a:r>
              <a:t>- Capture key points on the board.</a:t>
            </a:r>
          </a:p>
        </p:txBody>
      </p:sp>
      <p:sp>
        <p:nvSpPr>
          <p:cNvPr id="4" name="Slide Number Placeholder 3"/>
          <p:cNvSpPr>
            <a:spLocks noGrp="1"/>
          </p:cNvSpPr>
          <p:nvPr>
            <p:ph type="sldNum" sz="quarter" idx="5"/>
          </p:nvPr>
        </p:nvSpPr>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Discuss each MCQ briefly.</a:t>
            </a:r>
          </a:p>
          <a:p>
            <a:r>
              <a:t>- Solicit justifications before revealing answers.</a:t>
            </a:r>
          </a:p>
          <a:p>
            <a:r>
              <a:t>Answers (index):</a:t>
            </a:r>
          </a:p>
          <a:p>
            <a:r>
              <a:t>1) 1</a:t>
            </a:r>
          </a:p>
          <a:p>
            <a:r>
              <a:t>2) 1</a:t>
            </a:r>
          </a:p>
        </p:txBody>
      </p:sp>
      <p:sp>
        <p:nvSpPr>
          <p:cNvPr id="4" name="Slide Number Placeholder 3"/>
          <p:cNvSpPr>
            <a:spLocks noGrp="1"/>
          </p:cNvSpPr>
          <p:nvPr>
            <p:ph type="sldNum" sz="quarter" idx="5"/>
          </p:nvPr>
        </p:nvSpPr>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Give 2–4 minutes for pair discussion, then cold‑call a few answers.</a:t>
            </a:r>
          </a:p>
          <a:p>
            <a:r>
              <a:t>- Encourage linking to metrics and sources of error.</a:t>
            </a:r>
          </a:p>
          <a:p>
            <a:r>
              <a:t>- Capture key points on the board.</a:t>
            </a:r>
          </a:p>
        </p:txBody>
      </p:sp>
      <p:sp>
        <p:nvSpPr>
          <p:cNvPr id="4" name="Slide Number Placeholder 3"/>
          <p:cNvSpPr>
            <a:spLocks noGrp="1"/>
          </p:cNvSpPr>
          <p:nvPr>
            <p:ph type="sldNum" sz="quarter" idx="5"/>
          </p:nvPr>
        </p:nvSpPr>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Discuss each MCQ briefly.</a:t>
            </a:r>
          </a:p>
          <a:p>
            <a:r>
              <a:t>- Solicit justifications before revealing answers.</a:t>
            </a:r>
          </a:p>
          <a:p>
            <a:r>
              <a:t>Answers (index):</a:t>
            </a:r>
          </a:p>
          <a:p>
            <a:r>
              <a:t>1) 1</a:t>
            </a:r>
          </a:p>
          <a:p>
            <a:r>
              <a:t>2) 3</a:t>
            </a:r>
          </a:p>
        </p:txBody>
      </p:sp>
      <p:sp>
        <p:nvSpPr>
          <p:cNvPr id="4" name="Slide Number Placeholder 3"/>
          <p:cNvSpPr>
            <a:spLocks noGrp="1"/>
          </p:cNvSpPr>
          <p:nvPr>
            <p:ph type="sldNum" sz="quarter" idx="5"/>
          </p:nvPr>
        </p:nvSpPr>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Give 2–4 minutes for pair discussion, then cold‑call a few answers.</a:t>
            </a:r>
          </a:p>
          <a:p>
            <a:r>
              <a:t>- Encourage linking to metrics and sources of error.</a:t>
            </a:r>
          </a:p>
          <a:p>
            <a:r>
              <a:t>- Capture key points on the board.</a:t>
            </a:r>
          </a:p>
        </p:txBody>
      </p:sp>
      <p:sp>
        <p:nvSpPr>
          <p:cNvPr id="4" name="Slide Number Placeholder 3"/>
          <p:cNvSpPr>
            <a:spLocks noGrp="1"/>
          </p:cNvSpPr>
          <p:nvPr>
            <p:ph type="sldNum" sz="quarter" idx="5"/>
          </p:nvPr>
        </p:nvSpPr>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Discuss each MCQ briefly.</a:t>
            </a:r>
          </a:p>
          <a:p>
            <a:r>
              <a:t>- Solicit justifications before revealing answers.</a:t>
            </a:r>
          </a:p>
          <a:p>
            <a:r>
              <a:t>Answers (index):</a:t>
            </a:r>
          </a:p>
          <a:p>
            <a:r>
              <a:t>1) 2</a:t>
            </a:r>
          </a:p>
          <a:p>
            <a:r>
              <a:t>2) 2</a:t>
            </a:r>
          </a:p>
        </p:txBody>
      </p:sp>
      <p:sp>
        <p:nvSpPr>
          <p:cNvPr id="4" name="Slide Number Placeholder 3"/>
          <p:cNvSpPr>
            <a:spLocks noGrp="1"/>
          </p:cNvSpPr>
          <p:nvPr>
            <p:ph type="sldNum" sz="quarter" idx="5"/>
          </p:nvPr>
        </p:nvSpPr>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Give 2–4 minutes for pair discussion, then cold‑call a few answers.</a:t>
            </a:r>
          </a:p>
          <a:p>
            <a:r>
              <a:t>- Encourage linking to metrics and sources of error.</a:t>
            </a:r>
          </a:p>
          <a:p>
            <a:r>
              <a:t>- Capture key points on the board.</a:t>
            </a:r>
          </a:p>
        </p:txBody>
      </p:sp>
      <p:sp>
        <p:nvSpPr>
          <p:cNvPr id="4" name="Slide Number Placeholder 3"/>
          <p:cNvSpPr>
            <a:spLocks noGrp="1"/>
          </p:cNvSpPr>
          <p:nvPr>
            <p:ph type="sldNum" sz="quarter" idx="5"/>
          </p:nvPr>
        </p:nvSpPr>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Discuss each MCQ briefly.</a:t>
            </a:r>
          </a:p>
          <a:p>
            <a:r>
              <a:t>- Solicit justifications before revealing answers.</a:t>
            </a:r>
          </a:p>
          <a:p>
            <a:r>
              <a:t>Answers (index):</a:t>
            </a:r>
          </a:p>
          <a:p>
            <a:r>
              <a:t>1) 2</a:t>
            </a:r>
          </a:p>
          <a:p>
            <a:r>
              <a:t>2) 2</a:t>
            </a:r>
          </a:p>
        </p:txBody>
      </p:sp>
      <p:sp>
        <p:nvSpPr>
          <p:cNvPr id="4" name="Slide Number Placeholder 3"/>
          <p:cNvSpPr>
            <a:spLocks noGrp="1"/>
          </p:cNvSpPr>
          <p:nvPr>
            <p:ph type="sldNum" sz="quarter" idx="5"/>
          </p:nvPr>
        </p:nvSpPr>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Instructor notes:</a:t>
            </a:r>
          </a:p>
          <a:p>
            <a:r>
              <a:t>- Give 2–4 minutes for pair discussion, then cold‑call a few answers.</a:t>
            </a:r>
          </a:p>
          <a:p>
            <a:r>
              <a:t>- Encourage linking to metrics and sources of error.</a:t>
            </a:r>
          </a:p>
          <a:p>
            <a:r>
              <a:t>- Capture key points on the board.</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Shap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hap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Shape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fld id="{743653DA-8BF4-4869-96FE-9BCF43372D46}" type="datetime8">
              <a:rPr lang="en-US" smtClean="0"/>
              <a:pPr algn="ctr"/>
              <a:t>11/16/25 3:58 PM</a:t>
            </a:fld>
            <a:endParaRPr lang="en-US" sz="2000" dirty="0">
              <a:solidFill>
                <a:srgbClr val="FFFFFF"/>
              </a:solidFill>
            </a:endParaRPr>
          </a:p>
        </p:txBody>
      </p:sp>
      <p:sp>
        <p:nvSpPr>
          <p:cNvPr id="17" name="Shape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endParaRPr lang="en-US" dirty="0">
              <a:solidFill>
                <a:schemeClr val="tx2"/>
              </a:solidFill>
            </a:endParaRPr>
          </a:p>
        </p:txBody>
      </p:sp>
      <p:sp>
        <p:nvSpPr>
          <p:cNvPr id="29" name="Shape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Shap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4" name="Shape 3"/>
          <p:cNvSpPr>
            <a:spLocks noGrp="1"/>
          </p:cNvSpPr>
          <p:nvPr>
            <p:ph type="dt" sz="half" idx="10"/>
          </p:nvPr>
        </p:nvSpPr>
        <p:spPr/>
        <p:txBody>
          <a:bodyPr/>
          <a:lstStyle/>
          <a:p>
            <a:fld id="{B7129108-AC8D-4212-9283-60D9E99BF07A}" type="datetime8">
              <a:rPr lang="en-US" smtClean="0"/>
              <a:pPr/>
              <a:t>11/16/25 3:58 PM</a:t>
            </a:fld>
            <a:endParaRPr lang="en-US" dirty="0"/>
          </a:p>
        </p:txBody>
      </p:sp>
      <p:sp>
        <p:nvSpPr>
          <p:cNvPr id="5" name="Shape 4"/>
          <p:cNvSpPr>
            <a:spLocks noGrp="1"/>
          </p:cNvSpPr>
          <p:nvPr>
            <p:ph type="ftr" sz="quarter" idx="11"/>
          </p:nvPr>
        </p:nvSpPr>
        <p:spPr/>
        <p:txBody>
          <a:bodyPr/>
          <a:lstStyle/>
          <a:p>
            <a:endParaRPr lang="en-US"/>
          </a:p>
        </p:txBody>
      </p:sp>
      <p:sp>
        <p:nvSpPr>
          <p:cNvPr id="6" name="Shape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Shape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Shape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Shap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12" name="Shape 11"/>
          <p:cNvSpPr>
            <a:spLocks noGrp="1"/>
          </p:cNvSpPr>
          <p:nvPr>
            <p:ph type="dt" sz="half" idx="10"/>
          </p:nvPr>
        </p:nvSpPr>
        <p:spPr/>
        <p:txBody>
          <a:bodyPr/>
          <a:lstStyle/>
          <a:p>
            <a:fld id="{B6DED3D3-6235-4F4C-B439-DF277FB555A7}" type="datetime8">
              <a:rPr lang="en-US" smtClean="0"/>
              <a:pPr/>
              <a:t>11/16/25 3:58 PM</a:t>
            </a:fld>
            <a:endParaRPr lang="en-US"/>
          </a:p>
        </p:txBody>
      </p:sp>
      <p:sp>
        <p:nvSpPr>
          <p:cNvPr id="13" name="Shape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Shape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n-US"/>
              <a:t>Click to edit Master title style</a:t>
            </a:r>
          </a:p>
        </p:txBody>
      </p:sp>
      <p:sp>
        <p:nvSpPr>
          <p:cNvPr id="9" name="Shape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hape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hape 7"/>
          <p:cNvSpPr>
            <a:spLocks noGrp="1"/>
          </p:cNvSpPr>
          <p:nvPr>
            <p:ph type="dt" sz="half" idx="15"/>
          </p:nvPr>
        </p:nvSpPr>
        <p:spPr/>
        <p:txBody>
          <a:bodyPr rtlCol="0"/>
          <a:lstStyle/>
          <a:p>
            <a:fld id="{3B5F1E3E-4B2F-4895-B65E-28B2E64F39F6}" type="datetime8">
              <a:rPr lang="en-US" smtClean="0"/>
              <a:pPr/>
              <a:t>11/16/25 3:58 PM</a:t>
            </a:fld>
            <a:endParaRPr lang="en-US"/>
          </a:p>
        </p:txBody>
      </p:sp>
      <p:sp>
        <p:nvSpPr>
          <p:cNvPr id="10" name="Shape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Shape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Shape 1"/>
          <p:cNvSpPr>
            <a:spLocks noGrp="1"/>
          </p:cNvSpPr>
          <p:nvPr>
            <p:ph type="title"/>
          </p:nvPr>
        </p:nvSpPr>
        <p:spPr>
          <a:xfrm>
            <a:off x="533400" y="273050"/>
            <a:ext cx="8153400" cy="869950"/>
          </a:xfrm>
        </p:spPr>
        <p:txBody>
          <a:bodyPr anchor="ctr"/>
          <a:lstStyle>
            <a:lvl1pPr>
              <a:defRPr/>
            </a:lvl1pPr>
          </a:lstStyle>
          <a:p>
            <a:r>
              <a:rPr lang="en-US"/>
              <a:t>Click to edit Master title style</a:t>
            </a:r>
            <a:endParaRPr lang="en-US" dirty="0"/>
          </a:p>
        </p:txBody>
      </p:sp>
      <p:sp>
        <p:nvSpPr>
          <p:cNvPr id="11" name="Shape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hape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hape 9"/>
          <p:cNvSpPr>
            <a:spLocks noGrp="1"/>
          </p:cNvSpPr>
          <p:nvPr>
            <p:ph type="dt" sz="half" idx="15"/>
          </p:nvPr>
        </p:nvSpPr>
        <p:spPr/>
        <p:txBody>
          <a:bodyPr rtlCol="0"/>
          <a:lstStyle/>
          <a:p>
            <a:fld id="{63085435-8225-4333-BFFA-0096413F0D76}" type="datetime8">
              <a:rPr lang="en-US" smtClean="0"/>
              <a:pPr/>
              <a:t>11/16/25 3:58 PM</a:t>
            </a:fld>
            <a:endParaRPr lang="en-US"/>
          </a:p>
        </p:txBody>
      </p:sp>
      <p:sp>
        <p:nvSpPr>
          <p:cNvPr id="12" name="Shape 11"/>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4" name="Shape 13"/>
          <p:cNvSpPr>
            <a:spLocks noGrp="1"/>
          </p:cNvSpPr>
          <p:nvPr>
            <p:ph type="ftr" sz="quarter" idx="17"/>
          </p:nvPr>
        </p:nvSpPr>
        <p:spPr/>
        <p:txBody>
          <a:bodyPr rtlCol="0"/>
          <a:lstStyle/>
          <a:p>
            <a:endParaRPr lang="en-US"/>
          </a:p>
        </p:txBody>
      </p:sp>
      <p:sp>
        <p:nvSpPr>
          <p:cNvPr id="16" name="Shape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Shape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n-US"/>
              <a:t>Click to edit Master title style</a:t>
            </a:r>
          </a:p>
        </p:txBody>
      </p:sp>
      <p:sp>
        <p:nvSpPr>
          <p:cNvPr id="3" name="Shape 2"/>
          <p:cNvSpPr>
            <a:spLocks noGrp="1"/>
          </p:cNvSpPr>
          <p:nvPr>
            <p:ph type="dt" sz="half" idx="10"/>
          </p:nvPr>
        </p:nvSpPr>
        <p:spPr/>
        <p:txBody>
          <a:bodyPr/>
          <a:lstStyle/>
          <a:p>
            <a:fld id="{0783C494-2A87-468C-A21B-CB14FB9ABB00}" type="datetime8">
              <a:rPr lang="en-US" smtClean="0"/>
              <a:pPr/>
              <a:t>11/16/25 3:58 PM</a:t>
            </a:fld>
            <a:endParaRPr lang="en-US"/>
          </a:p>
        </p:txBody>
      </p:sp>
      <p:sp>
        <p:nvSpPr>
          <p:cNvPr id="4" name="Shape 3"/>
          <p:cNvSpPr>
            <a:spLocks noGrp="1"/>
          </p:cNvSpPr>
          <p:nvPr>
            <p:ph type="ftr" sz="quarter" idx="11"/>
          </p:nvPr>
        </p:nvSpPr>
        <p:spPr/>
        <p:txBody>
          <a:bodyPr/>
          <a:lstStyle/>
          <a:p>
            <a:endParaRPr lang="en-US"/>
          </a:p>
        </p:txBody>
      </p:sp>
      <p:sp>
        <p:nvSpPr>
          <p:cNvPr id="5" name="Shape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hape 1"/>
          <p:cNvSpPr>
            <a:spLocks noGrp="1"/>
          </p:cNvSpPr>
          <p:nvPr>
            <p:ph type="dt" sz="half" idx="10"/>
          </p:nvPr>
        </p:nvSpPr>
        <p:spPr/>
        <p:txBody>
          <a:bodyPr/>
          <a:lstStyle/>
          <a:p>
            <a:fld id="{9A180FA0-5B31-4864-A2BB-719EA5A679C6}" type="datetime8">
              <a:rPr lang="en-US" smtClean="0"/>
              <a:pPr/>
              <a:t>11/16/25 3:58 PM</a:t>
            </a:fld>
            <a:endParaRPr lang="en-US"/>
          </a:p>
        </p:txBody>
      </p:sp>
      <p:sp>
        <p:nvSpPr>
          <p:cNvPr id="3" name="Shape 2"/>
          <p:cNvSpPr>
            <a:spLocks noGrp="1"/>
          </p:cNvSpPr>
          <p:nvPr>
            <p:ph type="ftr" sz="quarter" idx="11"/>
          </p:nvPr>
        </p:nvSpPr>
        <p:spPr/>
        <p:txBody>
          <a:bodyPr/>
          <a:lstStyle/>
          <a:p>
            <a:endParaRPr lang="en-US" dirty="0"/>
          </a:p>
        </p:txBody>
      </p:sp>
      <p:sp>
        <p:nvSpPr>
          <p:cNvPr id="4" name="Shape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Shape 1"/>
          <p:cNvSpPr>
            <a:spLocks noGrp="1"/>
          </p:cNvSpPr>
          <p:nvPr>
            <p:ph type="title"/>
          </p:nvPr>
        </p:nvSpPr>
        <p:spPr>
          <a:xfrm>
            <a:off x="609600" y="273050"/>
            <a:ext cx="8077200" cy="869950"/>
          </a:xfrm>
        </p:spPr>
        <p:txBody>
          <a:bodyPr anchor="ctr"/>
          <a:lstStyle>
            <a:lvl1pPr algn="l">
              <a:buNone/>
              <a:defRPr sz="4400" b="0"/>
            </a:lvl1pPr>
          </a:lstStyle>
          <a:p>
            <a:r>
              <a:rPr lang="en-US"/>
              <a:t>Click to edit Master title style</a:t>
            </a:r>
            <a:endParaRPr lang="en-US" dirty="0"/>
          </a:p>
        </p:txBody>
      </p:sp>
      <p:sp>
        <p:nvSpPr>
          <p:cNvPr id="5" name="Shape 4"/>
          <p:cNvSpPr>
            <a:spLocks noGrp="1"/>
          </p:cNvSpPr>
          <p:nvPr>
            <p:ph type="dt" sz="half" idx="10"/>
          </p:nvPr>
        </p:nvSpPr>
        <p:spPr/>
        <p:txBody>
          <a:bodyPr/>
          <a:lstStyle/>
          <a:p>
            <a:fld id="{4BECC0C8-36B8-442A-833D-B6AACE86BB77}" type="datetime8">
              <a:rPr lang="en-US" smtClean="0"/>
              <a:pPr/>
              <a:t>11/16/25 3:58 PM</a:t>
            </a:fld>
            <a:endParaRPr lang="en-US"/>
          </a:p>
        </p:txBody>
      </p:sp>
      <p:sp>
        <p:nvSpPr>
          <p:cNvPr id="6" name="Shape 5"/>
          <p:cNvSpPr>
            <a:spLocks noGrp="1"/>
          </p:cNvSpPr>
          <p:nvPr>
            <p:ph type="ftr" sz="quarter" idx="11"/>
          </p:nvPr>
        </p:nvSpPr>
        <p:spPr/>
        <p:txBody>
          <a:bodyPr/>
          <a:lstStyle/>
          <a:p>
            <a:endParaRPr lang="en-US"/>
          </a:p>
        </p:txBody>
      </p:sp>
      <p:sp>
        <p:nvSpPr>
          <p:cNvPr id="7" name="Shape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3" name="Shape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Shape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Shape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Shap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Shape 11"/>
          <p:cNvSpPr>
            <a:spLocks noGrp="1"/>
          </p:cNvSpPr>
          <p:nvPr>
            <p:ph type="dt" sz="half" idx="10"/>
          </p:nvPr>
        </p:nvSpPr>
        <p:spPr>
          <a:xfrm>
            <a:off x="6248400" y="6248400"/>
            <a:ext cx="2667000" cy="365125"/>
          </a:xfrm>
        </p:spPr>
        <p:txBody>
          <a:bodyPr rtlCol="0"/>
          <a:lstStyle/>
          <a:p>
            <a:fld id="{51E20EC5-AC53-4169-941E-EDF10CD23748}" type="datetime8">
              <a:rPr lang="en-US" smtClean="0"/>
              <a:pPr/>
              <a:t>11/16/25 3:58 PM</a:t>
            </a:fld>
            <a:endParaRPr lang="en-US"/>
          </a:p>
        </p:txBody>
      </p:sp>
      <p:sp>
        <p:nvSpPr>
          <p:cNvPr id="13" name="Shape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Shape 13"/>
          <p:cNvSpPr>
            <a:spLocks noGrp="1"/>
          </p:cNvSpPr>
          <p:nvPr>
            <p:ph type="ftr" sz="quarter" idx="12"/>
          </p:nvPr>
        </p:nvSpPr>
        <p:spPr>
          <a:xfrm>
            <a:off x="1600200" y="6248206"/>
            <a:ext cx="4572000" cy="365125"/>
          </a:xfrm>
        </p:spPr>
        <p:txBody>
          <a:bodyPr rtlCol="0"/>
          <a:lstStyle/>
          <a:p>
            <a:endParaRPr lang="en-US" dirty="0"/>
          </a:p>
        </p:txBody>
      </p:sp>
      <p:sp>
        <p:nvSpPr>
          <p:cNvPr id="3" name="Shap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a:t>Click icon to add picture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Shape 1"/>
          <p:cNvSpPr>
            <a:spLocks noGrp="1"/>
          </p:cNvSpPr>
          <p:nvPr>
            <p:ph type="title"/>
          </p:nvPr>
        </p:nvSpPr>
        <p:spPr/>
        <p:txBody>
          <a:bodyPr/>
          <a:lstStyle/>
          <a:p>
            <a:r>
              <a:rPr lang="en-US"/>
              <a:t>Click to edit Master title style</a:t>
            </a:r>
          </a:p>
        </p:txBody>
      </p:sp>
      <p:sp>
        <p:nvSpPr>
          <p:cNvPr id="3" name="Shape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hape 3"/>
          <p:cNvSpPr>
            <a:spLocks noGrp="1"/>
          </p:cNvSpPr>
          <p:nvPr>
            <p:ph type="dt" sz="half" idx="10"/>
          </p:nvPr>
        </p:nvSpPr>
        <p:spPr/>
        <p:txBody>
          <a:bodyPr/>
          <a:lstStyle/>
          <a:p>
            <a:fld id="{8D3816DF-213E-421B-92D3-C068DBB023D6}" type="datetime8">
              <a:rPr lang="en-US" smtClean="0">
                <a:solidFill>
                  <a:schemeClr val="tx2"/>
                </a:solidFill>
              </a:rPr>
              <a:pPr/>
              <a:t>11/16/25 3:58 PM</a:t>
            </a:fld>
            <a:endParaRPr lang="en-US"/>
          </a:p>
        </p:txBody>
      </p:sp>
      <p:sp>
        <p:nvSpPr>
          <p:cNvPr id="5" name="Shape 4"/>
          <p:cNvSpPr>
            <a:spLocks noGrp="1"/>
          </p:cNvSpPr>
          <p:nvPr>
            <p:ph type="ftr" sz="quarter" idx="11"/>
          </p:nvPr>
        </p:nvSpPr>
        <p:spPr/>
        <p:txBody>
          <a:bodyPr/>
          <a:lstStyle/>
          <a:p>
            <a:endParaRPr lang="en-US"/>
          </a:p>
        </p:txBody>
      </p:sp>
      <p:sp>
        <p:nvSpPr>
          <p:cNvPr id="6" name="Shape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Shape 1"/>
          <p:cNvSpPr>
            <a:spLocks noGrp="1"/>
          </p:cNvSpPr>
          <p:nvPr>
            <p:ph type="title" orient="vert"/>
          </p:nvPr>
        </p:nvSpPr>
        <p:spPr>
          <a:xfrm>
            <a:off x="6553200" y="609600"/>
            <a:ext cx="2057400" cy="5516563"/>
          </a:xfrm>
        </p:spPr>
        <p:txBody>
          <a:bodyPr vert="eaVert"/>
          <a:lstStyle/>
          <a:p>
            <a:r>
              <a:rPr lang="en-US"/>
              <a:t>Click to edit Master title style</a:t>
            </a:r>
            <a:endParaRPr lang="en-US" dirty="0"/>
          </a:p>
        </p:txBody>
      </p:sp>
      <p:sp>
        <p:nvSpPr>
          <p:cNvPr id="3" name="Shape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hape 3"/>
          <p:cNvSpPr>
            <a:spLocks noGrp="1"/>
          </p:cNvSpPr>
          <p:nvPr>
            <p:ph type="dt" sz="half" idx="10"/>
          </p:nvPr>
        </p:nvSpPr>
        <p:spPr>
          <a:xfrm>
            <a:off x="6553200" y="6248402"/>
            <a:ext cx="2209800" cy="365125"/>
          </a:xfrm>
        </p:spPr>
        <p:txBody>
          <a:bodyPr/>
          <a:lstStyle/>
          <a:p>
            <a:fld id="{8D3816DF-213E-421B-92D3-C068DBB023D6}" type="datetime8">
              <a:rPr lang="en-US" smtClean="0">
                <a:solidFill>
                  <a:schemeClr val="tx2"/>
                </a:solidFill>
              </a:rPr>
              <a:pPr/>
              <a:t>11/16/25 3:58 PM</a:t>
            </a:fld>
            <a:endParaRPr lang="en-US" dirty="0"/>
          </a:p>
        </p:txBody>
      </p:sp>
      <p:sp>
        <p:nvSpPr>
          <p:cNvPr id="5" name="Shape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hape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a:defRPr sz="1400">
                <a:solidFill>
                  <a:schemeClr val="tx2"/>
                </a:solidFill>
              </a:defRPr>
            </a:lvl1pPr>
          </a:lstStyle>
          <a:p>
            <a:fld id="{8D3816DF-213E-421B-92D3-C068DBB023D6}" type="datetime8">
              <a:rPr lang="en-US" smtClean="0">
                <a:solidFill>
                  <a:schemeClr val="tx2"/>
                </a:solidFill>
              </a:rPr>
              <a:pPr/>
              <a:t>11/16/25 3:58 PM</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a:defRPr sz="1400">
                <a:solidFill>
                  <a:schemeClr val="tx2"/>
                </a:solidFill>
              </a:defRPr>
            </a:lvl1pPr>
          </a:lstStyle>
          <a:p>
            <a:pPr algn="r"/>
            <a:endParaRPr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1" latinLnBrk="0" hangingPunct="1">
        <a:spcBef>
          <a:spcPct val="0"/>
        </a:spcBef>
        <a:buNone/>
        <a:defRPr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p:txBody>
          <a:bodyPr>
            <a:normAutofit fontScale="90000"/>
          </a:bodyPr>
          <a:lstStyle/>
          <a:p>
            <a:r>
              <a:rPr lang="en-US" dirty="0"/>
              <a:t>Essential computational thinking: Chapter 10</a:t>
            </a:r>
          </a:p>
        </p:txBody>
      </p:sp>
      <p:sp>
        <p:nvSpPr>
          <p:cNvPr id="3" name="Rectangle 2"/>
          <p:cNvSpPr>
            <a:spLocks noGrp="1"/>
          </p:cNvSpPr>
          <p:nvPr>
            <p:ph type="subTitle" idx="1"/>
          </p:nvPr>
        </p:nvSpPr>
        <p:spPr/>
        <p:txBody>
          <a:bodyPr>
            <a:normAutofit fontScale="77500" lnSpcReduction="20000"/>
          </a:bodyPr>
          <a:lstStyle/>
          <a:p>
            <a:r>
              <a:rPr lang="en-US" dirty="0"/>
              <a:t>Dr. Ricky J. Sethi</a:t>
            </a:r>
          </a:p>
          <a:p>
            <a:r>
              <a:rPr lang="en-US" dirty="0"/>
              <a:t>Essential Computational Thinking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Machine Learning</a:t>
            </a:r>
          </a:p>
        </p:txBody>
      </p:sp>
      <p:sp>
        <p:nvSpPr>
          <p:cNvPr id="3" name="Title 2"/>
          <p:cNvSpPr>
            <a:spLocks noGrp="1"/>
          </p:cNvSpPr>
          <p:nvPr>
            <p:ph type="title"/>
          </p:nvPr>
        </p:nvSpPr>
        <p:spPr/>
        <p:txBody>
          <a:bodyPr/>
          <a:lstStyle/>
          <a:p>
            <a:r>
              <a:rPr lang="en-US" dirty="0"/>
              <a:t>Chapter10</a:t>
            </a:r>
          </a:p>
        </p:txBody>
      </p:sp>
    </p:spTree>
    <p:extLst>
      <p:ext uri="{BB962C8B-B14F-4D97-AF65-F5344CB8AC3E}">
        <p14:creationId xmlns:p14="http://schemas.microsoft.com/office/powerpoint/2010/main" val="3542059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Example – Movie Night Prediction</a:t>
            </a:r>
          </a:p>
        </p:txBody>
      </p:sp>
      <p:sp>
        <p:nvSpPr>
          <p:cNvPr id="3" name="Content Placeholder 2"/>
          <p:cNvSpPr>
            <a:spLocks noGrp="1"/>
          </p:cNvSpPr>
          <p:nvPr>
            <p:ph idx="1"/>
          </p:nvPr>
        </p:nvSpPr>
        <p:spPr>
          <a:xfrm>
            <a:off x="612648" y="1600200"/>
            <a:ext cx="8153400" cy="4291140"/>
          </a:xfrm>
        </p:spPr>
        <p:txBody>
          <a:bodyPr/>
          <a:lstStyle/>
          <a:p>
            <a:pPr>
              <a:defRPr sz="1800"/>
            </a:pPr>
            <a:r>
              <a:rPr dirty="0"/>
              <a:t>Task (T): Choosing a show for family movie night.</a:t>
            </a:r>
          </a:p>
          <a:p>
            <a:pPr>
              <a:defRPr sz="1800"/>
            </a:pPr>
            <a:r>
              <a:rPr dirty="0"/>
              <a:t>Experience (E): Past viewing history &amp; preferences (e.g., wife likes Outlander).</a:t>
            </a:r>
          </a:p>
          <a:p>
            <a:pPr>
              <a:defRPr sz="1800"/>
            </a:pPr>
            <a:r>
              <a:rPr dirty="0"/>
              <a:t>Performance (P): Accuracy of predicting enjoyment.</a:t>
            </a:r>
          </a:p>
          <a:p>
            <a:pPr>
              <a:defRPr sz="1800"/>
            </a:pPr>
            <a:r>
              <a:rPr dirty="0"/>
              <a:t>My mental </a:t>
            </a:r>
            <a:r>
              <a:rPr lang="en-US" dirty="0"/>
              <a:t>MODEL</a:t>
            </a:r>
            <a:r>
              <a:rPr dirty="0"/>
              <a:t> = a machine learning model:</a:t>
            </a:r>
          </a:p>
          <a:p>
            <a:pPr lvl="1">
              <a:defRPr sz="1800"/>
            </a:pPr>
            <a:r>
              <a:rPr dirty="0"/>
              <a:t>Input: </a:t>
            </a:r>
            <a:r>
              <a:rPr lang="en-US" dirty="0"/>
              <a:t>DATA: </a:t>
            </a:r>
            <a:r>
              <a:rPr dirty="0"/>
              <a:t>shows + viewing platforms (Hulu, Netflix, etc.).</a:t>
            </a:r>
          </a:p>
          <a:p>
            <a:pPr lvl="1">
              <a:defRPr sz="1800"/>
            </a:pPr>
            <a:r>
              <a:rPr dirty="0"/>
              <a:t>Output:</a:t>
            </a:r>
            <a:r>
              <a:rPr lang="en-US" dirty="0"/>
              <a:t> PREDICTION:</a:t>
            </a:r>
            <a:r>
              <a:rPr dirty="0"/>
              <a:t> likelihood of enjoyment.</a:t>
            </a:r>
            <a:endParaRPr lang="en-US" dirty="0"/>
          </a:p>
          <a:p>
            <a:pPr lvl="1">
              <a:defRPr sz="1800"/>
            </a:pPr>
            <a:r>
              <a:rPr lang="en-US" dirty="0"/>
              <a:t>It’s a function!</a:t>
            </a:r>
            <a:endParaRPr dirty="0"/>
          </a:p>
          <a:p>
            <a:pPr>
              <a:defRPr sz="1800"/>
            </a:pPr>
            <a:r>
              <a:rPr dirty="0"/>
              <a:t>Extended model: predicting preferences for the whole family.</a:t>
            </a:r>
          </a:p>
        </p:txBody>
      </p:sp>
      <p:pic>
        <p:nvPicPr>
          <p:cNvPr id="6" name="Picture 5">
            <a:extLst>
              <a:ext uri="{FF2B5EF4-FFF2-40B4-BE49-F238E27FC236}">
                <a16:creationId xmlns:a16="http://schemas.microsoft.com/office/drawing/2014/main" id="{DC2FFA97-65BA-045C-6228-A5C916645049}"/>
              </a:ext>
            </a:extLst>
          </p:cNvPr>
          <p:cNvPicPr>
            <a:picLocks noChangeAspect="1"/>
          </p:cNvPicPr>
          <p:nvPr/>
        </p:nvPicPr>
        <p:blipFill>
          <a:blip r:embed="rId2"/>
          <a:stretch>
            <a:fillRect/>
          </a:stretch>
        </p:blipFill>
        <p:spPr>
          <a:xfrm>
            <a:off x="2057400" y="4686421"/>
            <a:ext cx="7086600" cy="2181238"/>
          </a:xfrm>
          <a:prstGeom prst="rect">
            <a:avLst/>
          </a:prstGeom>
        </p:spPr>
      </p:pic>
      <p:sp>
        <p:nvSpPr>
          <p:cNvPr id="4" name="Right Arrow 3">
            <a:extLst>
              <a:ext uri="{FF2B5EF4-FFF2-40B4-BE49-F238E27FC236}">
                <a16:creationId xmlns:a16="http://schemas.microsoft.com/office/drawing/2014/main" id="{57A5EB04-76A8-2709-EEBE-97CB24029CAE}"/>
              </a:ext>
            </a:extLst>
          </p:cNvPr>
          <p:cNvSpPr/>
          <p:nvPr/>
        </p:nvSpPr>
        <p:spPr>
          <a:xfrm>
            <a:off x="1295400" y="5662740"/>
            <a:ext cx="838200" cy="2286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B1602B2-6982-3EDD-6D9E-3A5B4B7D4DA8}"/>
              </a:ext>
            </a:extLst>
          </p:cNvPr>
          <p:cNvSpPr txBox="1"/>
          <p:nvPr/>
        </p:nvSpPr>
        <p:spPr>
          <a:xfrm>
            <a:off x="576072" y="5592374"/>
            <a:ext cx="682752" cy="369332"/>
          </a:xfrm>
          <a:prstGeom prst="rect">
            <a:avLst/>
          </a:prstGeom>
          <a:noFill/>
        </p:spPr>
        <p:txBody>
          <a:bodyPr wrap="square" rtlCol="0">
            <a:spAutoFit/>
          </a:bodyPr>
          <a:lstStyle/>
          <a:p>
            <a:r>
              <a:rPr lang="en-US" dirty="0"/>
              <a:t>DATA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nchor="ctr">
            <a:normAutofit/>
          </a:bodyPr>
          <a:lstStyle/>
          <a:p>
            <a:r>
              <a:t>Why Machine Learning?</a:t>
            </a:r>
          </a:p>
        </p:txBody>
      </p:sp>
      <p:graphicFrame>
        <p:nvGraphicFramePr>
          <p:cNvPr id="5" name="Content Placeholder 2">
            <a:extLst>
              <a:ext uri="{FF2B5EF4-FFF2-40B4-BE49-F238E27FC236}">
                <a16:creationId xmlns:a16="http://schemas.microsoft.com/office/drawing/2014/main" id="{657260EF-F72F-88F5-AF31-41A6027D2408}"/>
              </a:ext>
            </a:extLst>
          </p:cNvPr>
          <p:cNvGraphicFramePr>
            <a:graphicFrameLocks noGrp="1"/>
          </p:cNvGraphicFramePr>
          <p:nvPr>
            <p:ph sz="quarter" idx="1"/>
            <p:extLst>
              <p:ext uri="{D42A27DB-BD31-4B8C-83A1-F6EECF244321}">
                <p14:modId xmlns:p14="http://schemas.microsoft.com/office/powerpoint/2010/main" val="1414436786"/>
              </p:ext>
            </p:extLst>
          </p:nvPr>
        </p:nvGraphicFramePr>
        <p:xfrm>
          <a:off x="612648"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FE09D-B728-6460-9614-14155755884B}"/>
              </a:ext>
            </a:extLst>
          </p:cNvPr>
          <p:cNvSpPr>
            <a:spLocks noGrp="1"/>
          </p:cNvSpPr>
          <p:nvPr>
            <p:ph type="title"/>
          </p:nvPr>
        </p:nvSpPr>
        <p:spPr/>
        <p:txBody>
          <a:bodyPr/>
          <a:lstStyle/>
          <a:p>
            <a:r>
              <a:rPr lang="en-US" dirty="0"/>
              <a:t>ML vs Traditional Programming</a:t>
            </a:r>
          </a:p>
        </p:txBody>
      </p:sp>
      <p:sp>
        <p:nvSpPr>
          <p:cNvPr id="3" name="Content Placeholder 2">
            <a:extLst>
              <a:ext uri="{FF2B5EF4-FFF2-40B4-BE49-F238E27FC236}">
                <a16:creationId xmlns:a16="http://schemas.microsoft.com/office/drawing/2014/main" id="{BA17A451-A7DF-4720-76B6-A1759FBEC0C0}"/>
              </a:ext>
            </a:extLst>
          </p:cNvPr>
          <p:cNvSpPr>
            <a:spLocks noGrp="1"/>
          </p:cNvSpPr>
          <p:nvPr>
            <p:ph sz="quarter" idx="1"/>
          </p:nvPr>
        </p:nvSpPr>
        <p:spPr/>
        <p:txBody>
          <a:bodyPr/>
          <a:lstStyle/>
          <a:p>
            <a:r>
              <a:rPr lang="en-US" dirty="0"/>
              <a:t>Inversion!</a:t>
            </a:r>
          </a:p>
        </p:txBody>
      </p:sp>
      <p:pic>
        <p:nvPicPr>
          <p:cNvPr id="9" name="Picture 8" descr="A diagram of a machine learning process&#10;&#10;AI-generated content may be incorrect.">
            <a:extLst>
              <a:ext uri="{FF2B5EF4-FFF2-40B4-BE49-F238E27FC236}">
                <a16:creationId xmlns:a16="http://schemas.microsoft.com/office/drawing/2014/main" id="{A59E5310-0328-2656-4FAF-DEFB8D4CE7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854337"/>
            <a:ext cx="5562600" cy="3624809"/>
          </a:xfrm>
          <a:prstGeom prst="rect">
            <a:avLst/>
          </a:prstGeom>
        </p:spPr>
      </p:pic>
    </p:spTree>
    <p:extLst>
      <p:ext uri="{BB962C8B-B14F-4D97-AF65-F5344CB8AC3E}">
        <p14:creationId xmlns:p14="http://schemas.microsoft.com/office/powerpoint/2010/main" val="1626245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Core ML Framework</a:t>
            </a:r>
          </a:p>
        </p:txBody>
      </p:sp>
      <p:sp>
        <p:nvSpPr>
          <p:cNvPr id="3" name="Content Placeholder 2"/>
          <p:cNvSpPr>
            <a:spLocks noGrp="1"/>
          </p:cNvSpPr>
          <p:nvPr>
            <p:ph idx="1"/>
          </p:nvPr>
        </p:nvSpPr>
        <p:spPr/>
        <p:txBody>
          <a:bodyPr/>
          <a:lstStyle/>
          <a:p>
            <a:endParaRPr dirty="0"/>
          </a:p>
          <a:p>
            <a:pPr>
              <a:defRPr sz="1800"/>
            </a:pPr>
            <a:r>
              <a:rPr lang="en-US" dirty="0"/>
              <a:t>Machine learning studies algorithms that:</a:t>
            </a:r>
          </a:p>
          <a:p>
            <a:pPr lvl="1">
              <a:defRPr sz="1800"/>
            </a:pPr>
            <a:r>
              <a:rPr lang="en-US" dirty="0"/>
              <a:t>Improve their Performance (P)</a:t>
            </a:r>
          </a:p>
          <a:p>
            <a:pPr lvl="1">
              <a:defRPr sz="1800"/>
            </a:pPr>
            <a:r>
              <a:rPr lang="en-US" dirty="0"/>
              <a:t>At some Task (T)</a:t>
            </a:r>
          </a:p>
          <a:p>
            <a:pPr lvl="1">
              <a:defRPr sz="1800"/>
            </a:pPr>
            <a:r>
              <a:rPr lang="en-US" dirty="0"/>
              <a:t>With Experience (E)</a:t>
            </a:r>
          </a:p>
          <a:p>
            <a:pPr>
              <a:defRPr sz="1800"/>
            </a:pPr>
            <a:r>
              <a:rPr dirty="0"/>
              <a:t>Business problem defines Task (T).</a:t>
            </a:r>
          </a:p>
          <a:p>
            <a:pPr>
              <a:defRPr sz="1800"/>
            </a:pPr>
            <a:r>
              <a:rPr dirty="0"/>
              <a:t>Data type (labeled, unlabeled, etc.) and resources dictate choice of algorithm.</a:t>
            </a:r>
          </a:p>
          <a:p>
            <a:pPr lvl="1">
              <a:defRPr sz="1800"/>
            </a:pPr>
            <a:r>
              <a:rPr dirty="0"/>
              <a:t>Most ML problems = optimization.</a:t>
            </a:r>
          </a:p>
          <a:p>
            <a:pPr lvl="2">
              <a:defRPr sz="1800"/>
            </a:pPr>
            <a:r>
              <a:rPr dirty="0"/>
              <a:t>Exceptions: k-NN, Bayesian probability</a:t>
            </a:r>
            <a:r>
              <a:rPr lang="en-US" dirty="0"/>
              <a:t>, etc</a:t>
            </a:r>
            <a:r>
              <a:rPr dirty="0"/>
              <a:t>.</a:t>
            </a:r>
          </a:p>
        </p:txBody>
      </p:sp>
      <p:sp>
        <p:nvSpPr>
          <p:cNvPr id="4" name="Rectangle 3"/>
          <p:cNvSpPr/>
          <p:nvPr/>
        </p:nvSpPr>
        <p:spPr>
          <a:xfrm>
            <a:off x="348343" y="5342392"/>
            <a:ext cx="1828800" cy="914400"/>
          </a:xfrm>
          <a:prstGeom prst="rect">
            <a:avLst/>
          </a:prstGeom>
          <a:solidFill>
            <a:srgbClr val="70AD4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dirty="0"/>
              <a:t>Task (T)</a:t>
            </a:r>
          </a:p>
        </p:txBody>
      </p:sp>
      <p:sp>
        <p:nvSpPr>
          <p:cNvPr id="5" name="Rectangle 4"/>
          <p:cNvSpPr/>
          <p:nvPr/>
        </p:nvSpPr>
        <p:spPr>
          <a:xfrm>
            <a:off x="3298372" y="5342392"/>
            <a:ext cx="1828800" cy="91440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t>Experience (E)</a:t>
            </a:r>
          </a:p>
        </p:txBody>
      </p:sp>
      <p:sp>
        <p:nvSpPr>
          <p:cNvPr id="6" name="Rectangle 5"/>
          <p:cNvSpPr/>
          <p:nvPr/>
        </p:nvSpPr>
        <p:spPr>
          <a:xfrm>
            <a:off x="6248401" y="5342392"/>
            <a:ext cx="1828800" cy="914400"/>
          </a:xfrm>
          <a:prstGeom prst="rect">
            <a:avLst/>
          </a:prstGeom>
          <a:solidFill>
            <a:srgbClr val="ED7D3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dirty="0"/>
              <a:t>Performance (P)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BBD7C-79E0-99D3-0DEA-61A20F8B26D2}"/>
              </a:ext>
            </a:extLst>
          </p:cNvPr>
          <p:cNvSpPr>
            <a:spLocks noGrp="1"/>
          </p:cNvSpPr>
          <p:nvPr>
            <p:ph type="title"/>
          </p:nvPr>
        </p:nvSpPr>
        <p:spPr/>
        <p:txBody>
          <a:bodyPr/>
          <a:lstStyle/>
          <a:p>
            <a:r>
              <a:rPr lang="en-US" dirty="0"/>
              <a:t>What is ML?</a:t>
            </a:r>
          </a:p>
        </p:txBody>
      </p:sp>
      <p:sp>
        <p:nvSpPr>
          <p:cNvPr id="3" name="Content Placeholder 2">
            <a:extLst>
              <a:ext uri="{FF2B5EF4-FFF2-40B4-BE49-F238E27FC236}">
                <a16:creationId xmlns:a16="http://schemas.microsoft.com/office/drawing/2014/main" id="{735B6F53-485F-CBD8-DADE-C0D3D2C4A031}"/>
              </a:ext>
            </a:extLst>
          </p:cNvPr>
          <p:cNvSpPr>
            <a:spLocks noGrp="1"/>
          </p:cNvSpPr>
          <p:nvPr>
            <p:ph sz="quarter" idx="1"/>
          </p:nvPr>
        </p:nvSpPr>
        <p:spPr/>
        <p:txBody>
          <a:bodyPr/>
          <a:lstStyle/>
          <a:p>
            <a:pPr>
              <a:defRPr sz="1800"/>
            </a:pPr>
            <a:r>
              <a:rPr lang="en-US" dirty="0"/>
              <a:t>Machine learning is thus the study of algorithms/models that:</a:t>
            </a:r>
          </a:p>
          <a:p>
            <a:pPr lvl="1">
              <a:defRPr sz="1800"/>
            </a:pPr>
            <a:r>
              <a:rPr lang="en-US" dirty="0"/>
              <a:t>improve their performance, P</a:t>
            </a:r>
          </a:p>
          <a:p>
            <a:pPr lvl="1">
              <a:defRPr sz="1800"/>
            </a:pPr>
            <a:r>
              <a:rPr lang="en-US" dirty="0"/>
              <a:t>at some task, T</a:t>
            </a:r>
          </a:p>
          <a:p>
            <a:pPr lvl="1">
              <a:defRPr sz="1800"/>
            </a:pPr>
            <a:r>
              <a:rPr lang="en-US" dirty="0"/>
              <a:t>with experience, E</a:t>
            </a:r>
          </a:p>
          <a:p>
            <a:pPr>
              <a:defRPr sz="1800"/>
            </a:pPr>
            <a:r>
              <a:rPr lang="en-US" dirty="0"/>
              <a:t>Learning is guided by an objective/loss function: Minimize loss / maximize gain.</a:t>
            </a:r>
          </a:p>
          <a:p>
            <a:pPr>
              <a:defRPr sz="1800"/>
            </a:pPr>
            <a:r>
              <a:rPr lang="en-US" dirty="0"/>
              <a:t>Optimization methods: Gradient Descent, Stochastic Gradient Descent.</a:t>
            </a:r>
          </a:p>
          <a:p>
            <a:endParaRPr lang="en-US" dirty="0"/>
          </a:p>
        </p:txBody>
      </p:sp>
      <p:pic>
        <p:nvPicPr>
          <p:cNvPr id="8" name="Picture 7" descr="A black background with a black and white background&#10;&#10;AI-generated content may be incorrect.">
            <a:extLst>
              <a:ext uri="{FF2B5EF4-FFF2-40B4-BE49-F238E27FC236}">
                <a16:creationId xmlns:a16="http://schemas.microsoft.com/office/drawing/2014/main" id="{344E90F0-1E06-E281-1A96-9E17BD949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1" y="5105400"/>
            <a:ext cx="9162327" cy="1752600"/>
          </a:xfrm>
          <a:prstGeom prst="rect">
            <a:avLst/>
          </a:prstGeom>
        </p:spPr>
      </p:pic>
      <p:sp>
        <p:nvSpPr>
          <p:cNvPr id="4" name="TextBox 3">
            <a:extLst>
              <a:ext uri="{FF2B5EF4-FFF2-40B4-BE49-F238E27FC236}">
                <a16:creationId xmlns:a16="http://schemas.microsoft.com/office/drawing/2014/main" id="{64907755-ED74-C210-DE6B-74D857961AB1}"/>
              </a:ext>
            </a:extLst>
          </p:cNvPr>
          <p:cNvSpPr txBox="1"/>
          <p:nvPr/>
        </p:nvSpPr>
        <p:spPr>
          <a:xfrm>
            <a:off x="36576" y="5052536"/>
            <a:ext cx="682752" cy="369332"/>
          </a:xfrm>
          <a:prstGeom prst="rect">
            <a:avLst/>
          </a:prstGeom>
          <a:noFill/>
        </p:spPr>
        <p:txBody>
          <a:bodyPr wrap="square" rtlCol="0">
            <a:spAutoFit/>
          </a:bodyPr>
          <a:lstStyle/>
          <a:p>
            <a:r>
              <a:rPr lang="en-US" dirty="0">
                <a:solidFill>
                  <a:srgbClr val="C00000"/>
                </a:solidFill>
              </a:rPr>
              <a:t>Data</a:t>
            </a:r>
          </a:p>
        </p:txBody>
      </p:sp>
      <p:sp>
        <p:nvSpPr>
          <p:cNvPr id="5" name="TextBox 4">
            <a:extLst>
              <a:ext uri="{FF2B5EF4-FFF2-40B4-BE49-F238E27FC236}">
                <a16:creationId xmlns:a16="http://schemas.microsoft.com/office/drawing/2014/main" id="{DFCB4178-E034-FA93-80DD-91148CBE6DD7}"/>
              </a:ext>
            </a:extLst>
          </p:cNvPr>
          <p:cNvSpPr txBox="1"/>
          <p:nvPr/>
        </p:nvSpPr>
        <p:spPr>
          <a:xfrm>
            <a:off x="0" y="6107668"/>
            <a:ext cx="934620" cy="369332"/>
          </a:xfrm>
          <a:prstGeom prst="rect">
            <a:avLst/>
          </a:prstGeom>
          <a:noFill/>
        </p:spPr>
        <p:txBody>
          <a:bodyPr wrap="square" rtlCol="0">
            <a:spAutoFit/>
          </a:bodyPr>
          <a:lstStyle/>
          <a:p>
            <a:r>
              <a:rPr lang="en-US" dirty="0">
                <a:solidFill>
                  <a:srgbClr val="0070C0"/>
                </a:solidFill>
              </a:rPr>
              <a:t>Results</a:t>
            </a:r>
          </a:p>
        </p:txBody>
      </p:sp>
      <p:sp>
        <p:nvSpPr>
          <p:cNvPr id="6" name="TextBox 5">
            <a:extLst>
              <a:ext uri="{FF2B5EF4-FFF2-40B4-BE49-F238E27FC236}">
                <a16:creationId xmlns:a16="http://schemas.microsoft.com/office/drawing/2014/main" id="{5466A6AB-FE72-90DB-CAC8-8D99BE46F747}"/>
              </a:ext>
            </a:extLst>
          </p:cNvPr>
          <p:cNvSpPr txBox="1"/>
          <p:nvPr/>
        </p:nvSpPr>
        <p:spPr>
          <a:xfrm>
            <a:off x="6324600" y="5052536"/>
            <a:ext cx="914400" cy="369332"/>
          </a:xfrm>
          <a:prstGeom prst="rect">
            <a:avLst/>
          </a:prstGeom>
          <a:noFill/>
        </p:spPr>
        <p:txBody>
          <a:bodyPr wrap="square" rtlCol="0">
            <a:spAutoFit/>
          </a:bodyPr>
          <a:lstStyle/>
          <a:p>
            <a:r>
              <a:rPr lang="en-US" dirty="0">
                <a:solidFill>
                  <a:srgbClr val="C00000"/>
                </a:solidFill>
              </a:rPr>
              <a:t>(Rules)</a:t>
            </a:r>
          </a:p>
        </p:txBody>
      </p:sp>
    </p:spTree>
    <p:extLst>
      <p:ext uri="{BB962C8B-B14F-4D97-AF65-F5344CB8AC3E}">
        <p14:creationId xmlns:p14="http://schemas.microsoft.com/office/powerpoint/2010/main" val="1582576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nchor="ctr">
            <a:normAutofit/>
          </a:bodyPr>
          <a:lstStyle/>
          <a:p>
            <a:r>
              <a:t>Supervised Learning in a Nutshell</a:t>
            </a:r>
          </a:p>
        </p:txBody>
      </p:sp>
      <p:graphicFrame>
        <p:nvGraphicFramePr>
          <p:cNvPr id="5" name="Content Placeholder 2">
            <a:extLst>
              <a:ext uri="{FF2B5EF4-FFF2-40B4-BE49-F238E27FC236}">
                <a16:creationId xmlns:a16="http://schemas.microsoft.com/office/drawing/2014/main" id="{2B8B1580-80EE-788F-A371-1C24333254F6}"/>
              </a:ext>
            </a:extLst>
          </p:cNvPr>
          <p:cNvGraphicFramePr>
            <a:graphicFrameLocks noGrp="1"/>
          </p:cNvGraphicFramePr>
          <p:nvPr>
            <p:ph sz="quarter" idx="1"/>
          </p:nvPr>
        </p:nvGraphicFramePr>
        <p:xfrm>
          <a:off x="612648"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7165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990600"/>
          </a:xfrm>
        </p:spPr>
        <p:txBody>
          <a:bodyPr anchor="ctr">
            <a:normAutofit/>
          </a:bodyPr>
          <a:lstStyle/>
          <a:p>
            <a:pPr>
              <a:lnSpc>
                <a:spcPct val="90000"/>
              </a:lnSpc>
            </a:pPr>
            <a:r>
              <a:rPr lang="en-US" sz="3700"/>
              <a:t>From Boundary to Model → Prediction</a:t>
            </a:r>
          </a:p>
        </p:txBody>
      </p:sp>
      <p:sp>
        <p:nvSpPr>
          <p:cNvPr id="3" name="Content Placeholder 2"/>
          <p:cNvSpPr>
            <a:spLocks noGrp="1"/>
          </p:cNvSpPr>
          <p:nvPr>
            <p:ph sz="quarter" idx="1"/>
          </p:nvPr>
        </p:nvSpPr>
        <p:spPr>
          <a:xfrm>
            <a:off x="609600" y="1589567"/>
            <a:ext cx="3886200" cy="4572000"/>
          </a:xfrm>
        </p:spPr>
        <p:txBody>
          <a:bodyPr>
            <a:normAutofit/>
          </a:bodyPr>
          <a:lstStyle/>
          <a:p>
            <a:pPr>
              <a:lnSpc>
                <a:spcPct val="90000"/>
              </a:lnSpc>
            </a:pPr>
            <a:endParaRPr lang="en-US" sz="1500"/>
          </a:p>
          <a:p>
            <a:pPr>
              <a:lnSpc>
                <a:spcPct val="90000"/>
              </a:lnSpc>
              <a:defRPr sz="1800"/>
            </a:pPr>
            <a:r>
              <a:rPr lang="en-US" sz="1500"/>
              <a:t>Boundary shape depends on the algorithm:</a:t>
            </a:r>
          </a:p>
          <a:p>
            <a:pPr lvl="1">
              <a:lnSpc>
                <a:spcPct val="90000"/>
              </a:lnSpc>
              <a:defRPr sz="1800"/>
            </a:pPr>
            <a:r>
              <a:rPr lang="en-US" sz="1500"/>
              <a:t>Straight line/plane (linear models)</a:t>
            </a:r>
          </a:p>
          <a:p>
            <a:pPr lvl="1">
              <a:lnSpc>
                <a:spcPct val="90000"/>
              </a:lnSpc>
              <a:defRPr sz="1800"/>
            </a:pPr>
            <a:r>
              <a:rPr lang="en-US" sz="1500"/>
              <a:t>Angled piecewise lines (decision trees)</a:t>
            </a:r>
          </a:p>
          <a:p>
            <a:pPr lvl="1">
              <a:lnSpc>
                <a:spcPct val="90000"/>
              </a:lnSpc>
              <a:defRPr sz="1800"/>
            </a:pPr>
            <a:r>
              <a:rPr lang="en-US" sz="1500"/>
              <a:t>Curvy/nonlinear boundaries (neural nets, kernels)</a:t>
            </a:r>
          </a:p>
          <a:p>
            <a:pPr>
              <a:lnSpc>
                <a:spcPct val="90000"/>
              </a:lnSpc>
              <a:defRPr sz="1800"/>
            </a:pPr>
            <a:r>
              <a:rPr lang="en-US" sz="1500"/>
              <a:t>After tuning parameters, the trained algorithm is the model.</a:t>
            </a:r>
          </a:p>
          <a:p>
            <a:pPr>
              <a:lnSpc>
                <a:spcPct val="90000"/>
              </a:lnSpc>
              <a:defRPr sz="1800"/>
            </a:pPr>
            <a:r>
              <a:rPr lang="en-US" sz="1500"/>
              <a:t>To predict: place a new sample relative to the learned boundary.</a:t>
            </a:r>
          </a:p>
        </p:txBody>
      </p:sp>
      <p:pic>
        <p:nvPicPr>
          <p:cNvPr id="5" name="Picture 4">
            <a:extLst>
              <a:ext uri="{FF2B5EF4-FFF2-40B4-BE49-F238E27FC236}">
                <a16:creationId xmlns:a16="http://schemas.microsoft.com/office/drawing/2014/main" id="{1C293628-5BB8-5EA2-5AB0-67D7328743DC}"/>
              </a:ext>
            </a:extLst>
          </p:cNvPr>
          <p:cNvPicPr>
            <a:picLocks noChangeAspect="1"/>
          </p:cNvPicPr>
          <p:nvPr/>
        </p:nvPicPr>
        <p:blipFill>
          <a:blip r:embed="rId2"/>
          <a:stretch>
            <a:fillRect/>
          </a:stretch>
        </p:blipFill>
        <p:spPr>
          <a:xfrm>
            <a:off x="4844901" y="2612552"/>
            <a:ext cx="3886200" cy="2526029"/>
          </a:xfrm>
          <a:prstGeom prst="rect">
            <a:avLst/>
          </a:prstGeom>
          <a:noFill/>
        </p:spPr>
      </p:pic>
    </p:spTree>
    <p:extLst>
      <p:ext uri="{BB962C8B-B14F-4D97-AF65-F5344CB8AC3E}">
        <p14:creationId xmlns:p14="http://schemas.microsoft.com/office/powerpoint/2010/main" val="2946795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123EB-E31D-7AF1-549A-3C38AE844380}"/>
              </a:ext>
            </a:extLst>
          </p:cNvPr>
          <p:cNvSpPr>
            <a:spLocks noGrp="1"/>
          </p:cNvSpPr>
          <p:nvPr>
            <p:ph type="title"/>
          </p:nvPr>
        </p:nvSpPr>
        <p:spPr/>
        <p:txBody>
          <a:bodyPr/>
          <a:lstStyle/>
          <a:p>
            <a:r>
              <a:rPr lang="en-US" dirty="0"/>
              <a:t>ML vs. Traditional Programming</a:t>
            </a:r>
          </a:p>
        </p:txBody>
      </p:sp>
      <p:sp>
        <p:nvSpPr>
          <p:cNvPr id="3" name="Content Placeholder 2">
            <a:extLst>
              <a:ext uri="{FF2B5EF4-FFF2-40B4-BE49-F238E27FC236}">
                <a16:creationId xmlns:a16="http://schemas.microsoft.com/office/drawing/2014/main" id="{0EE37096-8DD2-22ED-A567-3DA089D791C1}"/>
              </a:ext>
            </a:extLst>
          </p:cNvPr>
          <p:cNvSpPr>
            <a:spLocks noGrp="1"/>
          </p:cNvSpPr>
          <p:nvPr>
            <p:ph sz="quarter" idx="1"/>
          </p:nvPr>
        </p:nvSpPr>
        <p:spPr/>
        <p:txBody>
          <a:bodyPr/>
          <a:lstStyle/>
          <a:p>
            <a:r>
              <a:rPr lang="en-US" dirty="0"/>
              <a:t>Traditional</a:t>
            </a:r>
          </a:p>
          <a:p>
            <a:endParaRPr lang="en-US" dirty="0"/>
          </a:p>
          <a:p>
            <a:endParaRPr lang="en-US" dirty="0"/>
          </a:p>
          <a:p>
            <a:endParaRPr lang="en-US" dirty="0"/>
          </a:p>
          <a:p>
            <a:endParaRPr lang="en-US" dirty="0"/>
          </a:p>
          <a:p>
            <a:r>
              <a:rPr lang="en-US" dirty="0"/>
              <a:t>See Earlier slide</a:t>
            </a:r>
          </a:p>
          <a:p>
            <a:r>
              <a:rPr lang="en-US" dirty="0"/>
              <a:t>ML</a:t>
            </a:r>
          </a:p>
        </p:txBody>
      </p:sp>
      <p:pic>
        <p:nvPicPr>
          <p:cNvPr id="4" name="Picture 3">
            <a:extLst>
              <a:ext uri="{FF2B5EF4-FFF2-40B4-BE49-F238E27FC236}">
                <a16:creationId xmlns:a16="http://schemas.microsoft.com/office/drawing/2014/main" id="{30A22CD0-A6DD-2CBD-A53B-32B13CA282C3}"/>
              </a:ext>
            </a:extLst>
          </p:cNvPr>
          <p:cNvPicPr>
            <a:picLocks noChangeAspect="1"/>
          </p:cNvPicPr>
          <p:nvPr/>
        </p:nvPicPr>
        <p:blipFill>
          <a:blip r:embed="rId2"/>
          <a:stretch>
            <a:fillRect/>
          </a:stretch>
        </p:blipFill>
        <p:spPr>
          <a:xfrm>
            <a:off x="612648" y="2119170"/>
            <a:ext cx="7772400" cy="1728930"/>
          </a:xfrm>
          <a:prstGeom prst="rect">
            <a:avLst/>
          </a:prstGeom>
        </p:spPr>
      </p:pic>
      <p:pic>
        <p:nvPicPr>
          <p:cNvPr id="6" name="Picture 5">
            <a:extLst>
              <a:ext uri="{FF2B5EF4-FFF2-40B4-BE49-F238E27FC236}">
                <a16:creationId xmlns:a16="http://schemas.microsoft.com/office/drawing/2014/main" id="{76045E66-5B95-6797-25B5-20FB5827BA9F}"/>
              </a:ext>
            </a:extLst>
          </p:cNvPr>
          <p:cNvPicPr>
            <a:picLocks noChangeAspect="1"/>
          </p:cNvPicPr>
          <p:nvPr/>
        </p:nvPicPr>
        <p:blipFill>
          <a:blip r:embed="rId3"/>
          <a:stretch>
            <a:fillRect/>
          </a:stretch>
        </p:blipFill>
        <p:spPr>
          <a:xfrm>
            <a:off x="1143000" y="5303520"/>
            <a:ext cx="7772400" cy="1554480"/>
          </a:xfrm>
          <a:prstGeom prst="rect">
            <a:avLst/>
          </a:prstGeom>
        </p:spPr>
      </p:pic>
    </p:spTree>
    <p:extLst>
      <p:ext uri="{BB962C8B-B14F-4D97-AF65-F5344CB8AC3E}">
        <p14:creationId xmlns:p14="http://schemas.microsoft.com/office/powerpoint/2010/main" val="3049702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7842F-A87D-4B43-B5FD-A87CEA329521}"/>
              </a:ext>
            </a:extLst>
          </p:cNvPr>
          <p:cNvSpPr>
            <a:spLocks noGrp="1"/>
          </p:cNvSpPr>
          <p:nvPr>
            <p:ph type="title"/>
          </p:nvPr>
        </p:nvSpPr>
        <p:spPr/>
        <p:txBody>
          <a:bodyPr/>
          <a:lstStyle/>
          <a:p>
            <a:r>
              <a:rPr lang="en-US" dirty="0"/>
              <a:t>PAUSE</a:t>
            </a:r>
          </a:p>
        </p:txBody>
      </p:sp>
      <p:sp>
        <p:nvSpPr>
          <p:cNvPr id="3" name="Content Placeholder 2">
            <a:extLst>
              <a:ext uri="{FF2B5EF4-FFF2-40B4-BE49-F238E27FC236}">
                <a16:creationId xmlns:a16="http://schemas.microsoft.com/office/drawing/2014/main" id="{52DA38EF-6765-A685-9EFD-7A6EA685A9A2}"/>
              </a:ext>
            </a:extLst>
          </p:cNvPr>
          <p:cNvSpPr>
            <a:spLocks noGrp="1"/>
          </p:cNvSpPr>
          <p:nvPr>
            <p:ph idx="1"/>
          </p:nvPr>
        </p:nvSpPr>
        <p:spPr/>
        <p:txBody>
          <a:bodyPr/>
          <a:lstStyle/>
          <a:p>
            <a:r>
              <a:rPr lang="en-US" dirty="0"/>
              <a:t>PAUSE</a:t>
            </a:r>
          </a:p>
        </p:txBody>
      </p:sp>
    </p:spTree>
    <p:extLst>
      <p:ext uri="{BB962C8B-B14F-4D97-AF65-F5344CB8AC3E}">
        <p14:creationId xmlns:p14="http://schemas.microsoft.com/office/powerpoint/2010/main" val="2695221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Lecture Outline</a:t>
            </a:r>
          </a:p>
        </p:txBody>
      </p:sp>
      <p:sp>
        <p:nvSpPr>
          <p:cNvPr id="3" name="Content Placeholder 2"/>
          <p:cNvSpPr>
            <a:spLocks noGrp="1"/>
          </p:cNvSpPr>
          <p:nvPr>
            <p:ph idx="1"/>
          </p:nvPr>
        </p:nvSpPr>
        <p:spPr/>
        <p:txBody>
          <a:bodyPr/>
          <a:lstStyle/>
          <a:p>
            <a:endParaRPr dirty="0"/>
          </a:p>
          <a:p>
            <a:pPr>
              <a:defRPr sz="2000"/>
            </a:pPr>
            <a:r>
              <a:rPr dirty="0"/>
              <a:t>1) Framing ML: P–T–E definition; Why ML</a:t>
            </a:r>
          </a:p>
          <a:p>
            <a:pPr>
              <a:defRPr sz="2000"/>
            </a:pPr>
            <a:r>
              <a:rPr dirty="0"/>
              <a:t>2) Elements: tasks, models, learning styles</a:t>
            </a:r>
          </a:p>
          <a:p>
            <a:pPr>
              <a:defRPr sz="2000"/>
            </a:pPr>
            <a:r>
              <a:rPr dirty="0"/>
              <a:t>3) Supervised learning: boundaries, workflow, splits</a:t>
            </a:r>
          </a:p>
          <a:p>
            <a:pPr>
              <a:defRPr sz="2000"/>
            </a:pPr>
            <a:r>
              <a:rPr dirty="0"/>
              <a:t>4) Evaluation: metrics, hypothesis tests, confusion tables</a:t>
            </a:r>
          </a:p>
          <a:p>
            <a:pPr>
              <a:defRPr sz="2000"/>
            </a:pPr>
            <a:r>
              <a:rPr dirty="0"/>
              <a:t>5) Entropy &amp; decision trees (+ example)</a:t>
            </a:r>
          </a:p>
          <a:p>
            <a:pPr>
              <a:defRPr sz="2000"/>
            </a:pPr>
            <a:r>
              <a:rPr dirty="0"/>
              <a:t>6) Algorithms: ensembles, deep learning (context)</a:t>
            </a:r>
          </a:p>
          <a:p>
            <a:pPr>
              <a:defRPr sz="2000"/>
            </a:pPr>
            <a:r>
              <a:rPr dirty="0"/>
              <a:t>7) Data Science process &amp; research questions</a:t>
            </a:r>
          </a:p>
          <a:p>
            <a:pPr>
              <a:defRPr sz="2000"/>
            </a:pPr>
            <a:r>
              <a:rPr dirty="0"/>
              <a:t>8) Addendum figures (2+ slides each): choosing algorithms, supervised dataflow, DS flowchart, ensembles, etc.</a:t>
            </a:r>
          </a:p>
          <a:p>
            <a:pPr lvl="1">
              <a:defRPr sz="2000"/>
            </a:pPr>
            <a:r>
              <a:rPr dirty="0"/>
              <a:t>Recap &amp; discussion prompts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is ML? (Mitchell + Turing)</a:t>
            </a:r>
          </a:p>
        </p:txBody>
      </p:sp>
      <p:sp>
        <p:nvSpPr>
          <p:cNvPr id="3" name="Content Placeholder 2"/>
          <p:cNvSpPr>
            <a:spLocks noGrp="1"/>
          </p:cNvSpPr>
          <p:nvPr>
            <p:ph idx="1"/>
          </p:nvPr>
        </p:nvSpPr>
        <p:spPr/>
        <p:txBody>
          <a:bodyPr/>
          <a:lstStyle/>
          <a:p>
            <a:endParaRPr/>
          </a:p>
          <a:p>
            <a:pPr>
              <a:defRPr sz="2000"/>
            </a:pPr>
            <a:r>
              <a:t>A program learns from Experience (E)</a:t>
            </a:r>
          </a:p>
          <a:p>
            <a:pPr lvl="1">
              <a:defRPr sz="2000"/>
            </a:pPr>
            <a:r>
              <a:t> - at Task(s) (T)</a:t>
            </a:r>
          </a:p>
          <a:p>
            <a:pPr lvl="1">
              <a:defRPr sz="2000"/>
            </a:pPr>
            <a:r>
              <a:t> - if its Performance (P) improves with E</a:t>
            </a:r>
          </a:p>
          <a:p>
            <a:pPr>
              <a:defRPr sz="2000"/>
            </a:pPr>
            <a:r>
              <a:t>Once performance is sufficient, output final prediction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Why ML (vs. hand‑crafted rules)</a:t>
            </a:r>
          </a:p>
        </p:txBody>
      </p:sp>
      <p:sp>
        <p:nvSpPr>
          <p:cNvPr id="3" name="Content Placeholder 2"/>
          <p:cNvSpPr>
            <a:spLocks noGrp="1"/>
          </p:cNvSpPr>
          <p:nvPr>
            <p:ph idx="1"/>
          </p:nvPr>
        </p:nvSpPr>
        <p:spPr/>
        <p:txBody>
          <a:bodyPr/>
          <a:lstStyle/>
          <a:p>
            <a:endParaRPr/>
          </a:p>
          <a:p>
            <a:pPr>
              <a:defRPr sz="2000"/>
            </a:pPr>
            <a:r>
              <a:t>Rules are brittle/hard to author for complex domains</a:t>
            </a:r>
          </a:p>
          <a:p>
            <a:pPr>
              <a:defRPr sz="2000"/>
            </a:pPr>
            <a:r>
              <a:t>ML extracts patterns from data and generalizes</a:t>
            </a:r>
          </a:p>
          <a:p>
            <a:pPr>
              <a:defRPr sz="2000"/>
            </a:pPr>
            <a:r>
              <a:t>Learning guided by an objective/loss function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Elements of ML: Tasks (8 common questions)</a:t>
            </a:r>
          </a:p>
        </p:txBody>
      </p:sp>
      <p:sp>
        <p:nvSpPr>
          <p:cNvPr id="3" name="Content Placeholder 2"/>
          <p:cNvSpPr>
            <a:spLocks noGrp="1"/>
          </p:cNvSpPr>
          <p:nvPr>
            <p:ph idx="1"/>
          </p:nvPr>
        </p:nvSpPr>
        <p:spPr/>
        <p:txBody>
          <a:bodyPr/>
          <a:lstStyle/>
          <a:p>
            <a:endParaRPr/>
          </a:p>
          <a:p>
            <a:pPr>
              <a:defRPr sz="2000"/>
            </a:pPr>
            <a:r>
              <a:t>Anomaly detection; Clustering/Dim. Reduction</a:t>
            </a:r>
          </a:p>
          <a:p>
            <a:pPr>
              <a:defRPr sz="2000"/>
            </a:pPr>
            <a:r>
              <a:t>Regression; Binary &amp; Multi‑class classification</a:t>
            </a:r>
          </a:p>
          <a:p>
            <a:pPr>
              <a:defRPr sz="2000"/>
            </a:pPr>
            <a:r>
              <a:t>Reinforcement learning; Deep learning</a:t>
            </a:r>
          </a:p>
          <a:p>
            <a:pPr>
              <a:defRPr sz="2000"/>
            </a:pPr>
            <a:r>
              <a:t>Ensembles for accuracy/robustness</a:t>
            </a:r>
          </a:p>
        </p:txBody>
      </p:sp>
      <p:pic>
        <p:nvPicPr>
          <p:cNvPr id="4" name="Picture 3">
            <a:extLst>
              <a:ext uri="{FF2B5EF4-FFF2-40B4-BE49-F238E27FC236}">
                <a16:creationId xmlns:a16="http://schemas.microsoft.com/office/drawing/2014/main" id="{F1373B24-E027-0932-0530-BFF4EC4A22FE}"/>
              </a:ext>
            </a:extLst>
          </p:cNvPr>
          <p:cNvPicPr>
            <a:picLocks noChangeAspect="1"/>
          </p:cNvPicPr>
          <p:nvPr/>
        </p:nvPicPr>
        <p:blipFill>
          <a:blip r:embed="rId3"/>
          <a:stretch>
            <a:fillRect/>
          </a:stretch>
        </p:blipFill>
        <p:spPr>
          <a:xfrm>
            <a:off x="0" y="3707286"/>
            <a:ext cx="4800600" cy="318613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Elements of ML: Models &amp; Learning Styles</a:t>
            </a:r>
          </a:p>
        </p:txBody>
      </p:sp>
      <p:sp>
        <p:nvSpPr>
          <p:cNvPr id="3" name="Content Placeholder 2"/>
          <p:cNvSpPr>
            <a:spLocks noGrp="1"/>
          </p:cNvSpPr>
          <p:nvPr>
            <p:ph idx="1"/>
          </p:nvPr>
        </p:nvSpPr>
        <p:spPr/>
        <p:txBody>
          <a:bodyPr/>
          <a:lstStyle/>
          <a:p>
            <a:endParaRPr/>
          </a:p>
          <a:p>
            <a:pPr>
              <a:defRPr sz="2000"/>
            </a:pPr>
            <a:r>
              <a:t>Categorize by learning style:</a:t>
            </a:r>
          </a:p>
          <a:p>
            <a:pPr lvl="1">
              <a:defRPr sz="2000"/>
            </a:pPr>
            <a:r>
              <a:t> - Supervised; Unsupervised; (Semi‑supervised)</a:t>
            </a:r>
          </a:p>
          <a:p>
            <a:pPr>
              <a:defRPr sz="2000"/>
            </a:pPr>
            <a:r>
              <a:t>Program structure emerges from data + desired output</a:t>
            </a:r>
          </a:p>
          <a:p>
            <a:pPr>
              <a:defRPr sz="2000"/>
            </a:pPr>
            <a:r>
              <a:t>Compare CS paradigm vs ML paradigm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Supervised Learning in a Nutshell</a:t>
            </a:r>
          </a:p>
        </p:txBody>
      </p:sp>
      <p:sp>
        <p:nvSpPr>
          <p:cNvPr id="3" name="Content Placeholder 2"/>
          <p:cNvSpPr>
            <a:spLocks noGrp="1"/>
          </p:cNvSpPr>
          <p:nvPr>
            <p:ph idx="1"/>
          </p:nvPr>
        </p:nvSpPr>
        <p:spPr/>
        <p:txBody>
          <a:bodyPr/>
          <a:lstStyle/>
          <a:p>
            <a:endParaRPr/>
          </a:p>
          <a:p>
            <a:pPr>
              <a:defRPr sz="2000"/>
            </a:pPr>
            <a:r>
              <a:t>Goal: learn boundary from labeled data</a:t>
            </a:r>
          </a:p>
          <a:p>
            <a:pPr>
              <a:defRPr sz="2000"/>
            </a:pPr>
            <a:r>
              <a:t>Boundary shape depends on algorithm</a:t>
            </a:r>
          </a:p>
          <a:p>
            <a:pPr>
              <a:defRPr sz="2000"/>
            </a:pPr>
            <a:r>
              <a:t>Model = trained algorithm + parameters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Workflow: Train/Validate/Test</a:t>
            </a:r>
          </a:p>
        </p:txBody>
      </p:sp>
      <p:sp>
        <p:nvSpPr>
          <p:cNvPr id="3" name="Content Placeholder 2"/>
          <p:cNvSpPr>
            <a:spLocks noGrp="1"/>
          </p:cNvSpPr>
          <p:nvPr>
            <p:ph idx="1"/>
          </p:nvPr>
        </p:nvSpPr>
        <p:spPr/>
        <p:txBody>
          <a:bodyPr/>
          <a:lstStyle/>
          <a:p>
            <a:endParaRPr/>
          </a:p>
          <a:p>
            <a:pPr>
              <a:defRPr sz="2000"/>
            </a:pPr>
            <a:r>
              <a:t>Pick algorithm for task</a:t>
            </a:r>
          </a:p>
          <a:p>
            <a:pPr>
              <a:defRPr sz="2000"/>
            </a:pPr>
            <a:r>
              <a:t>Train on training set (fit parameters)</a:t>
            </a:r>
          </a:p>
          <a:p>
            <a:pPr>
              <a:defRPr sz="2000"/>
            </a:pPr>
            <a:r>
              <a:t>Tune on validation set (hyperparameters)</a:t>
            </a:r>
          </a:p>
          <a:p>
            <a:pPr>
              <a:defRPr sz="2000"/>
            </a:pPr>
            <a:r>
              <a:t>Hold‑out test for final estimate; then deploy</a:t>
            </a:r>
          </a:p>
        </p:txBody>
      </p:sp>
      <p:pic>
        <p:nvPicPr>
          <p:cNvPr id="4" name="Picture 3">
            <a:extLst>
              <a:ext uri="{FF2B5EF4-FFF2-40B4-BE49-F238E27FC236}">
                <a16:creationId xmlns:a16="http://schemas.microsoft.com/office/drawing/2014/main" id="{B09A6297-87A7-BDDA-1448-6D92F2813A30}"/>
              </a:ext>
            </a:extLst>
          </p:cNvPr>
          <p:cNvPicPr>
            <a:picLocks noChangeAspect="1"/>
          </p:cNvPicPr>
          <p:nvPr/>
        </p:nvPicPr>
        <p:blipFill>
          <a:blip r:embed="rId3"/>
          <a:stretch>
            <a:fillRect/>
          </a:stretch>
        </p:blipFill>
        <p:spPr>
          <a:xfrm>
            <a:off x="5029200" y="3925846"/>
            <a:ext cx="3987800" cy="289566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Evaluation &amp; Hypothesis Testing (preview)</a:t>
            </a:r>
          </a:p>
        </p:txBody>
      </p:sp>
      <p:sp>
        <p:nvSpPr>
          <p:cNvPr id="3" name="Content Placeholder 2"/>
          <p:cNvSpPr>
            <a:spLocks noGrp="1"/>
          </p:cNvSpPr>
          <p:nvPr>
            <p:ph idx="1"/>
          </p:nvPr>
        </p:nvSpPr>
        <p:spPr/>
        <p:txBody>
          <a:bodyPr/>
          <a:lstStyle/>
          <a:p>
            <a:endParaRPr/>
          </a:p>
          <a:p>
            <a:pPr>
              <a:defRPr sz="2000"/>
            </a:pPr>
            <a:r>
              <a:t>Hypothesis tests, z‑tests; probability trees (intuition)</a:t>
            </a:r>
          </a:p>
          <a:p>
            <a:pPr>
              <a:defRPr sz="2000"/>
            </a:pPr>
            <a:r>
              <a:t>Match metrics to task &amp; class balance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Confusion Tables &amp; Statistics</a:t>
            </a:r>
          </a:p>
        </p:txBody>
      </p:sp>
      <p:sp>
        <p:nvSpPr>
          <p:cNvPr id="3" name="Content Placeholder 2"/>
          <p:cNvSpPr>
            <a:spLocks noGrp="1"/>
          </p:cNvSpPr>
          <p:nvPr>
            <p:ph idx="1"/>
          </p:nvPr>
        </p:nvSpPr>
        <p:spPr/>
        <p:txBody>
          <a:bodyPr/>
          <a:lstStyle/>
          <a:p>
            <a:endParaRPr/>
          </a:p>
          <a:p>
            <a:pPr>
              <a:defRPr sz="2000"/>
            </a:pPr>
            <a:r>
              <a:t>TP, TN, FP, FN → Accuracy, Precision, Recall, F1</a:t>
            </a:r>
          </a:p>
          <a:p>
            <a:pPr>
              <a:defRPr sz="2000"/>
            </a:pPr>
            <a:r>
              <a:t>Specificity/Sensitivity; PPV/NPV; TPR/FPR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Entropy &amp; Information Gain → Decision Trees</a:t>
            </a:r>
          </a:p>
        </p:txBody>
      </p:sp>
      <p:sp>
        <p:nvSpPr>
          <p:cNvPr id="3" name="Content Placeholder 2"/>
          <p:cNvSpPr>
            <a:spLocks noGrp="1"/>
          </p:cNvSpPr>
          <p:nvPr>
            <p:ph idx="1"/>
          </p:nvPr>
        </p:nvSpPr>
        <p:spPr/>
        <p:txBody>
          <a:bodyPr/>
          <a:lstStyle/>
          <a:p>
            <a:endParaRPr/>
          </a:p>
          <a:p>
            <a:pPr>
              <a:defRPr sz="2000"/>
            </a:pPr>
            <a:r>
              <a:t>Shannon info &amp; entropy (uncertainty)</a:t>
            </a:r>
          </a:p>
          <a:p>
            <a:pPr>
              <a:defRPr sz="2000"/>
            </a:pPr>
            <a:r>
              <a:t>Information gain drives tree splits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Decision Tree Example (with entropies)</a:t>
            </a:r>
          </a:p>
        </p:txBody>
      </p:sp>
      <p:sp>
        <p:nvSpPr>
          <p:cNvPr id="3" name="Content Placeholder 2"/>
          <p:cNvSpPr>
            <a:spLocks noGrp="1"/>
          </p:cNvSpPr>
          <p:nvPr>
            <p:ph idx="1"/>
          </p:nvPr>
        </p:nvSpPr>
        <p:spPr/>
        <p:txBody>
          <a:bodyPr/>
          <a:lstStyle/>
          <a:p>
            <a:endParaRPr/>
          </a:p>
          <a:p>
            <a:pPr>
              <a:defRPr sz="2000"/>
            </a:pPr>
            <a:r>
              <a:t>Compute parent entropy</a:t>
            </a:r>
          </a:p>
          <a:p>
            <a:pPr>
              <a:defRPr sz="2000"/>
            </a:pPr>
            <a:r>
              <a:t>Evaluate candidate splits → weighted child entropies</a:t>
            </a:r>
          </a:p>
          <a:p>
            <a:pPr>
              <a:defRPr sz="2000"/>
            </a:pPr>
            <a:r>
              <a:t>Pick max information 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Ensembles (Bagging, Boosting, Stacking)</a:t>
            </a:r>
          </a:p>
        </p:txBody>
      </p:sp>
      <p:sp>
        <p:nvSpPr>
          <p:cNvPr id="3" name="Content Placeholder 2"/>
          <p:cNvSpPr>
            <a:spLocks noGrp="1"/>
          </p:cNvSpPr>
          <p:nvPr>
            <p:ph idx="1"/>
          </p:nvPr>
        </p:nvSpPr>
        <p:spPr/>
        <p:txBody>
          <a:bodyPr/>
          <a:lstStyle/>
          <a:p>
            <a:endParaRPr/>
          </a:p>
          <a:p>
            <a:pPr>
              <a:defRPr sz="2000"/>
            </a:pPr>
            <a:r>
              <a:t>Bagging: variance reduction via bootstrap</a:t>
            </a:r>
          </a:p>
          <a:p>
            <a:pPr>
              <a:defRPr sz="2000"/>
            </a:pPr>
            <a:r>
              <a:t>Boosting: sequential focus on hard cases</a:t>
            </a:r>
          </a:p>
          <a:p>
            <a:pPr>
              <a:defRPr sz="2000"/>
            </a:pPr>
            <a:r>
              <a:t>Stacking: meta‑learner blends diverse models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Data Science Process &amp; Research Questions</a:t>
            </a:r>
          </a:p>
        </p:txBody>
      </p:sp>
      <p:sp>
        <p:nvSpPr>
          <p:cNvPr id="3" name="Content Placeholder 2"/>
          <p:cNvSpPr>
            <a:spLocks noGrp="1"/>
          </p:cNvSpPr>
          <p:nvPr>
            <p:ph idx="1"/>
          </p:nvPr>
        </p:nvSpPr>
        <p:spPr/>
        <p:txBody>
          <a:bodyPr/>
          <a:lstStyle/>
          <a:p>
            <a:endParaRPr/>
          </a:p>
          <a:p>
            <a:pPr>
              <a:defRPr sz="2000"/>
            </a:pPr>
            <a:r>
              <a:t>EDA → precise, falsifiable questions</a:t>
            </a:r>
          </a:p>
          <a:p>
            <a:pPr>
              <a:defRPr sz="2000"/>
            </a:pPr>
            <a:r>
              <a:t>Map business problem → ML task</a:t>
            </a:r>
          </a:p>
          <a:p>
            <a:pPr>
              <a:defRPr sz="2000"/>
            </a:pPr>
            <a:r>
              <a:t>Draft variables: predictors vs response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Selecting a ML Algorithm (flowchart) — Concepts</a:t>
            </a:r>
          </a:p>
        </p:txBody>
      </p:sp>
      <p:sp>
        <p:nvSpPr>
          <p:cNvPr id="3" name="Content Placeholder 2"/>
          <p:cNvSpPr>
            <a:spLocks noGrp="1"/>
          </p:cNvSpPr>
          <p:nvPr>
            <p:ph idx="1"/>
          </p:nvPr>
        </p:nvSpPr>
        <p:spPr/>
        <p:txBody>
          <a:bodyPr/>
          <a:lstStyle/>
          <a:p>
            <a:endParaRPr/>
          </a:p>
          <a:p>
            <a:pPr>
              <a:defRPr sz="2000"/>
            </a:pPr>
            <a:r>
              <a:t>Heuristic flow for choosing algorithms</a:t>
            </a:r>
          </a:p>
          <a:p>
            <a:pPr>
              <a:defRPr sz="2000"/>
            </a:pPr>
            <a:r>
              <a:t>Consider data type/size, labels, interpretability, accuracy needs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Selecting a ML Algorithm (flowchart)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General Supervised Learning Model — Concepts</a:t>
            </a:r>
          </a:p>
        </p:txBody>
      </p:sp>
      <p:sp>
        <p:nvSpPr>
          <p:cNvPr id="3" name="Content Placeholder 2"/>
          <p:cNvSpPr>
            <a:spLocks noGrp="1"/>
          </p:cNvSpPr>
          <p:nvPr>
            <p:ph idx="1"/>
          </p:nvPr>
        </p:nvSpPr>
        <p:spPr/>
        <p:txBody>
          <a:bodyPr/>
          <a:lstStyle/>
          <a:p>
            <a:endParaRPr/>
          </a:p>
          <a:p>
            <a:pPr>
              <a:defRPr sz="2000"/>
            </a:pPr>
            <a:r>
              <a:t>Train→Validate→Test→Predict pipeline</a:t>
            </a:r>
          </a:p>
          <a:p>
            <a:pPr>
              <a:defRPr sz="2000"/>
            </a:pPr>
            <a:r>
              <a:t>Parameters vs hyperparameters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General Supervised Learning Model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Supervised Learning Dataflow Overview — Concepts</a:t>
            </a:r>
          </a:p>
        </p:txBody>
      </p:sp>
      <p:sp>
        <p:nvSpPr>
          <p:cNvPr id="3" name="Content Placeholder 2"/>
          <p:cNvSpPr>
            <a:spLocks noGrp="1"/>
          </p:cNvSpPr>
          <p:nvPr>
            <p:ph idx="1"/>
          </p:nvPr>
        </p:nvSpPr>
        <p:spPr/>
        <p:txBody>
          <a:bodyPr/>
          <a:lstStyle/>
          <a:p>
            <a:endParaRPr/>
          </a:p>
          <a:p>
            <a:pPr>
              <a:defRPr sz="2000"/>
            </a:pPr>
            <a:r>
              <a:t>Wrangle/clean → split → engineer/tune → evaluate → finalize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Supervised Learning Dataflow Overview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Data Science Flowchart — Concepts</a:t>
            </a:r>
          </a:p>
        </p:txBody>
      </p:sp>
      <p:sp>
        <p:nvSpPr>
          <p:cNvPr id="3" name="Content Placeholder 2"/>
          <p:cNvSpPr>
            <a:spLocks noGrp="1"/>
          </p:cNvSpPr>
          <p:nvPr>
            <p:ph idx="1"/>
          </p:nvPr>
        </p:nvSpPr>
        <p:spPr/>
        <p:txBody>
          <a:bodyPr/>
          <a:lstStyle/>
          <a:p>
            <a:endParaRPr/>
          </a:p>
          <a:p>
            <a:pPr>
              <a:defRPr sz="2000"/>
            </a:pPr>
            <a:r>
              <a:t>Exploratory vs Predictive vs Inferential</a:t>
            </a:r>
          </a:p>
          <a:p>
            <a:pPr>
              <a:defRPr sz="2000"/>
            </a:pPr>
            <a:r>
              <a:t>When to use ML vs statistical inference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Data Science Flowchart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Data Science Process — Concepts</a:t>
            </a:r>
          </a:p>
        </p:txBody>
      </p:sp>
      <p:sp>
        <p:nvSpPr>
          <p:cNvPr id="3" name="Content Placeholder 2"/>
          <p:cNvSpPr>
            <a:spLocks noGrp="1"/>
          </p:cNvSpPr>
          <p:nvPr>
            <p:ph idx="1"/>
          </p:nvPr>
        </p:nvSpPr>
        <p:spPr/>
        <p:txBody>
          <a:bodyPr/>
          <a:lstStyle/>
          <a:p>
            <a:endParaRPr/>
          </a:p>
          <a:p>
            <a:pPr>
              <a:defRPr sz="2000"/>
            </a:pPr>
            <a:r>
              <a:t>1) Question 2) Gather 3) Understand 4) Predict 5) Communicate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Data Science Process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Eight Common ML Approaches — Concepts</a:t>
            </a:r>
          </a:p>
        </p:txBody>
      </p:sp>
      <p:sp>
        <p:nvSpPr>
          <p:cNvPr id="3" name="Content Placeholder 2"/>
          <p:cNvSpPr>
            <a:spLocks noGrp="1"/>
          </p:cNvSpPr>
          <p:nvPr>
            <p:ph idx="1"/>
          </p:nvPr>
        </p:nvSpPr>
        <p:spPr/>
        <p:txBody>
          <a:bodyPr/>
          <a:lstStyle/>
          <a:p>
            <a:endParaRPr/>
          </a:p>
          <a:p>
            <a:pPr>
              <a:defRPr sz="2000"/>
            </a:pPr>
            <a:r>
              <a:t>Anomaly, Clustering/DR, Regression, (Binary/Multi) Classification, RL, DL, Ensembles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Eight Common ML Approaches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Drafting ML Research Questions — Concepts</a:t>
            </a:r>
          </a:p>
        </p:txBody>
      </p:sp>
      <p:sp>
        <p:nvSpPr>
          <p:cNvPr id="3" name="Content Placeholder 2"/>
          <p:cNvSpPr>
            <a:spLocks noGrp="1"/>
          </p:cNvSpPr>
          <p:nvPr>
            <p:ph idx="1"/>
          </p:nvPr>
        </p:nvSpPr>
        <p:spPr/>
        <p:txBody>
          <a:bodyPr/>
          <a:lstStyle/>
          <a:p>
            <a:endParaRPr/>
          </a:p>
          <a:p>
            <a:pPr>
              <a:defRPr sz="2000"/>
            </a:pPr>
            <a:r>
              <a:t>Business problem → initial statement → final (task‑aligned)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Drafting ML Research Questions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Confusion Table Statistics — Concepts</a:t>
            </a:r>
          </a:p>
        </p:txBody>
      </p:sp>
      <p:sp>
        <p:nvSpPr>
          <p:cNvPr id="3" name="Content Placeholder 2"/>
          <p:cNvSpPr>
            <a:spLocks noGrp="1"/>
          </p:cNvSpPr>
          <p:nvPr>
            <p:ph idx="1"/>
          </p:nvPr>
        </p:nvSpPr>
        <p:spPr/>
        <p:txBody>
          <a:bodyPr/>
          <a:lstStyle/>
          <a:p>
            <a:endParaRPr/>
          </a:p>
          <a:p>
            <a:pPr>
              <a:defRPr sz="2000"/>
            </a:pPr>
            <a:r>
              <a:t>From counts to metrics: Precision, Recall, F1, ROC/PR intuition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Confusion Table Statistics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Ensemble Methods (Stack/Bag/Boost) — Concepts</a:t>
            </a:r>
          </a:p>
        </p:txBody>
      </p:sp>
      <p:sp>
        <p:nvSpPr>
          <p:cNvPr id="3" name="Content Placeholder 2"/>
          <p:cNvSpPr>
            <a:spLocks noGrp="1"/>
          </p:cNvSpPr>
          <p:nvPr>
            <p:ph idx="1"/>
          </p:nvPr>
        </p:nvSpPr>
        <p:spPr/>
        <p:txBody>
          <a:bodyPr/>
          <a:lstStyle/>
          <a:p>
            <a:endParaRPr/>
          </a:p>
          <a:p>
            <a:pPr>
              <a:defRPr sz="2000"/>
            </a:pPr>
            <a:r>
              <a:t>Parallel vs sequential; variance vs bias handling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Figure: Ensemble Methods (Stack/Bag/Boost) — Instructor Walkthrough</a:t>
            </a:r>
          </a:p>
        </p:txBody>
      </p:sp>
      <p:sp>
        <p:nvSpPr>
          <p:cNvPr id="3" name="Content Placeholder 2"/>
          <p:cNvSpPr>
            <a:spLocks noGrp="1"/>
          </p:cNvSpPr>
          <p:nvPr>
            <p:ph idx="1"/>
          </p:nvPr>
        </p:nvSpPr>
        <p:spPr/>
        <p:txBody>
          <a:bodyPr/>
          <a:lstStyle/>
          <a:p>
            <a:endParaRPr/>
          </a:p>
          <a:p>
            <a:pPr>
              <a:defRPr sz="2000"/>
            </a:pPr>
            <a:r>
              <a:t>Walk through the figure left→right or top→bottom</a:t>
            </a:r>
          </a:p>
          <a:p>
            <a:pPr>
              <a:defRPr sz="2000"/>
            </a:pPr>
            <a:r>
              <a:t>Call out assumptions, caveats, and practical tips</a:t>
            </a:r>
          </a:p>
          <a:p>
            <a:pPr>
              <a:defRPr sz="2000"/>
            </a:pPr>
            <a:r>
              <a:t>Provide a quick applied example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1AB5C-B885-6413-4E85-3768DC7B8C5B}"/>
              </a:ext>
            </a:extLst>
          </p:cNvPr>
          <p:cNvSpPr>
            <a:spLocks noGrp="1"/>
          </p:cNvSpPr>
          <p:nvPr>
            <p:ph type="title"/>
          </p:nvPr>
        </p:nvSpPr>
        <p:spPr/>
        <p:txBody>
          <a:bodyPr>
            <a:normAutofit/>
          </a:bodyPr>
          <a:lstStyle/>
          <a:p>
            <a:r>
              <a:rPr lang="en-US" dirty="0"/>
              <a:t>Ensemble Method: Stacking</a:t>
            </a:r>
          </a:p>
        </p:txBody>
      </p:sp>
      <p:sp>
        <p:nvSpPr>
          <p:cNvPr id="3" name="Content Placeholder 2">
            <a:extLst>
              <a:ext uri="{FF2B5EF4-FFF2-40B4-BE49-F238E27FC236}">
                <a16:creationId xmlns:a16="http://schemas.microsoft.com/office/drawing/2014/main" id="{D4655885-2B97-89E5-B153-EBAE8D92F320}"/>
              </a:ext>
            </a:extLst>
          </p:cNvPr>
          <p:cNvSpPr>
            <a:spLocks noGrp="1"/>
          </p:cNvSpPr>
          <p:nvPr>
            <p:ph sz="quarter" idx="1"/>
          </p:nvPr>
        </p:nvSpPr>
        <p:spPr/>
        <p:txBody>
          <a:bodyPr/>
          <a:lstStyle/>
          <a:p>
            <a:r>
              <a:rPr lang="en-US" dirty="0"/>
              <a:t>Stacking, as seen in Figure 10.6, feeds the same original data to several different algorithms and the output of each of those intermediate algorithms is passed to a final algorithm which makes the final decision.</a:t>
            </a:r>
          </a:p>
          <a:p>
            <a:endParaRPr lang="en-US" dirty="0"/>
          </a:p>
        </p:txBody>
      </p:sp>
      <p:pic>
        <p:nvPicPr>
          <p:cNvPr id="4" name="Picture 3">
            <a:extLst>
              <a:ext uri="{FF2B5EF4-FFF2-40B4-BE49-F238E27FC236}">
                <a16:creationId xmlns:a16="http://schemas.microsoft.com/office/drawing/2014/main" id="{CD312EF0-15C5-AA95-8E1E-F6C6C9EFB1F2}"/>
              </a:ext>
            </a:extLst>
          </p:cNvPr>
          <p:cNvPicPr>
            <a:picLocks noChangeAspect="1"/>
          </p:cNvPicPr>
          <p:nvPr/>
        </p:nvPicPr>
        <p:blipFill>
          <a:blip r:embed="rId2"/>
          <a:stretch>
            <a:fillRect/>
          </a:stretch>
        </p:blipFill>
        <p:spPr>
          <a:xfrm>
            <a:off x="803148" y="4038600"/>
            <a:ext cx="7772400" cy="2675990"/>
          </a:xfrm>
          <a:prstGeom prst="rect">
            <a:avLst/>
          </a:prstGeom>
        </p:spPr>
      </p:pic>
    </p:spTree>
    <p:extLst>
      <p:ext uri="{BB962C8B-B14F-4D97-AF65-F5344CB8AC3E}">
        <p14:creationId xmlns:p14="http://schemas.microsoft.com/office/powerpoint/2010/main" val="23768314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33A7-73FE-8A05-1AD6-55262184C850}"/>
              </a:ext>
            </a:extLst>
          </p:cNvPr>
          <p:cNvSpPr>
            <a:spLocks noGrp="1"/>
          </p:cNvSpPr>
          <p:nvPr>
            <p:ph type="title"/>
          </p:nvPr>
        </p:nvSpPr>
        <p:spPr/>
        <p:txBody>
          <a:bodyPr>
            <a:normAutofit fontScale="90000"/>
          </a:bodyPr>
          <a:lstStyle/>
          <a:p>
            <a:r>
              <a:rPr lang="en-US" dirty="0"/>
              <a:t>Ensemble Method: Bagging</a:t>
            </a:r>
            <a:br>
              <a:rPr lang="en-US" dirty="0"/>
            </a:br>
            <a:endParaRPr lang="en-US" dirty="0"/>
          </a:p>
        </p:txBody>
      </p:sp>
      <p:sp>
        <p:nvSpPr>
          <p:cNvPr id="3" name="Content Placeholder 2">
            <a:extLst>
              <a:ext uri="{FF2B5EF4-FFF2-40B4-BE49-F238E27FC236}">
                <a16:creationId xmlns:a16="http://schemas.microsoft.com/office/drawing/2014/main" id="{C8885BCE-95A4-8EFC-7BD5-8661188DE64C}"/>
              </a:ext>
            </a:extLst>
          </p:cNvPr>
          <p:cNvSpPr>
            <a:spLocks noGrp="1"/>
          </p:cNvSpPr>
          <p:nvPr>
            <p:ph sz="quarter" idx="1"/>
          </p:nvPr>
        </p:nvSpPr>
        <p:spPr>
          <a:xfrm>
            <a:off x="612648" y="1600200"/>
            <a:ext cx="8153400" cy="3733800"/>
          </a:xfrm>
        </p:spPr>
        <p:txBody>
          <a:bodyPr>
            <a:normAutofit/>
          </a:bodyPr>
          <a:lstStyle/>
          <a:p>
            <a:r>
              <a:rPr lang="en-US" dirty="0"/>
              <a:t>Bootstrap </a:t>
            </a:r>
            <a:r>
              <a:rPr lang="en-US" dirty="0" err="1"/>
              <a:t>AGGregatING</a:t>
            </a:r>
            <a:r>
              <a:rPr lang="en-US" dirty="0"/>
              <a:t> (Bagging) uses the same algorithm on several different subsets of the original data that are produced by bootstrapping, random sampling with replacement from the original data. The result of each component is then averaged in the end, as seen in Figure 10.7. The random forests we saw before used Bagging on Decision Trees.</a:t>
            </a:r>
          </a:p>
        </p:txBody>
      </p:sp>
      <p:pic>
        <p:nvPicPr>
          <p:cNvPr id="4" name="Picture 3">
            <a:extLst>
              <a:ext uri="{FF2B5EF4-FFF2-40B4-BE49-F238E27FC236}">
                <a16:creationId xmlns:a16="http://schemas.microsoft.com/office/drawing/2014/main" id="{7BB1CB0D-C6F0-4320-BF25-23A345388B62}"/>
              </a:ext>
            </a:extLst>
          </p:cNvPr>
          <p:cNvPicPr>
            <a:picLocks noChangeAspect="1"/>
          </p:cNvPicPr>
          <p:nvPr/>
        </p:nvPicPr>
        <p:blipFill>
          <a:blip r:embed="rId2"/>
          <a:stretch>
            <a:fillRect/>
          </a:stretch>
        </p:blipFill>
        <p:spPr>
          <a:xfrm>
            <a:off x="228600" y="5150362"/>
            <a:ext cx="5029200" cy="1701199"/>
          </a:xfrm>
          <a:prstGeom prst="rect">
            <a:avLst/>
          </a:prstGeom>
        </p:spPr>
      </p:pic>
    </p:spTree>
    <p:extLst>
      <p:ext uri="{BB962C8B-B14F-4D97-AF65-F5344CB8AC3E}">
        <p14:creationId xmlns:p14="http://schemas.microsoft.com/office/powerpoint/2010/main" val="19512812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BDE3-7CFD-4214-B53E-14591486BD4C}"/>
              </a:ext>
            </a:extLst>
          </p:cNvPr>
          <p:cNvSpPr>
            <a:spLocks noGrp="1"/>
          </p:cNvSpPr>
          <p:nvPr>
            <p:ph type="title"/>
          </p:nvPr>
        </p:nvSpPr>
        <p:spPr/>
        <p:txBody>
          <a:bodyPr>
            <a:normAutofit/>
          </a:bodyPr>
          <a:lstStyle/>
          <a:p>
            <a:r>
              <a:rPr lang="en-US" dirty="0"/>
              <a:t>Ensemble Method: Boosting</a:t>
            </a:r>
          </a:p>
        </p:txBody>
      </p:sp>
      <p:sp>
        <p:nvSpPr>
          <p:cNvPr id="3" name="Content Placeholder 2">
            <a:extLst>
              <a:ext uri="{FF2B5EF4-FFF2-40B4-BE49-F238E27FC236}">
                <a16:creationId xmlns:a16="http://schemas.microsoft.com/office/drawing/2014/main" id="{792E44B2-5113-388B-1515-DF0F6FF7E1EB}"/>
              </a:ext>
            </a:extLst>
          </p:cNvPr>
          <p:cNvSpPr>
            <a:spLocks noGrp="1"/>
          </p:cNvSpPr>
          <p:nvPr>
            <p:ph sz="quarter" idx="1"/>
          </p:nvPr>
        </p:nvSpPr>
        <p:spPr/>
        <p:txBody>
          <a:bodyPr>
            <a:normAutofit fontScale="85000" lnSpcReduction="10000"/>
          </a:bodyPr>
          <a:lstStyle/>
          <a:p>
            <a:r>
              <a:rPr lang="en-US" dirty="0"/>
              <a:t>Boosting uses several different algorithms in a linear, sequential way rather than in a parallel way as in Bagging. </a:t>
            </a:r>
          </a:p>
          <a:p>
            <a:r>
              <a:rPr lang="en-US" dirty="0"/>
              <a:t>Similar to Bagging, though, each subsequent algorithm is fed a subset of the original data that is produced by random sampling with replacement from the original data but, different from Bagging, the mis-classified data in the previous step is weighted more heavily in a subsequent step. </a:t>
            </a:r>
          </a:p>
          <a:p>
            <a:r>
              <a:rPr lang="en-US" dirty="0"/>
              <a:t>As a result, the different algorithms are trained sequentially with each subsequent algorithm concentrating on data points that were mis-classified by the previous algorithm</a:t>
            </a:r>
          </a:p>
        </p:txBody>
      </p:sp>
      <p:pic>
        <p:nvPicPr>
          <p:cNvPr id="4" name="Picture 3">
            <a:extLst>
              <a:ext uri="{FF2B5EF4-FFF2-40B4-BE49-F238E27FC236}">
                <a16:creationId xmlns:a16="http://schemas.microsoft.com/office/drawing/2014/main" id="{8E2B9B11-1A62-1B4B-AF62-561F3B9FE7EE}"/>
              </a:ext>
            </a:extLst>
          </p:cNvPr>
          <p:cNvPicPr>
            <a:picLocks noChangeAspect="1"/>
          </p:cNvPicPr>
          <p:nvPr/>
        </p:nvPicPr>
        <p:blipFill>
          <a:blip r:embed="rId2"/>
          <a:stretch>
            <a:fillRect/>
          </a:stretch>
        </p:blipFill>
        <p:spPr>
          <a:xfrm>
            <a:off x="5357490" y="5257801"/>
            <a:ext cx="3634110" cy="1526252"/>
          </a:xfrm>
          <a:prstGeom prst="rect">
            <a:avLst/>
          </a:prstGeom>
        </p:spPr>
      </p:pic>
    </p:spTree>
    <p:extLst>
      <p:ext uri="{BB962C8B-B14F-4D97-AF65-F5344CB8AC3E}">
        <p14:creationId xmlns:p14="http://schemas.microsoft.com/office/powerpoint/2010/main" val="3596082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Recap &amp; Discussion</a:t>
            </a:r>
          </a:p>
        </p:txBody>
      </p:sp>
      <p:sp>
        <p:nvSpPr>
          <p:cNvPr id="3" name="Content Placeholder 2"/>
          <p:cNvSpPr>
            <a:spLocks noGrp="1"/>
          </p:cNvSpPr>
          <p:nvPr>
            <p:ph idx="1"/>
          </p:nvPr>
        </p:nvSpPr>
        <p:spPr/>
        <p:txBody>
          <a:bodyPr/>
          <a:lstStyle/>
          <a:p>
            <a:endParaRPr/>
          </a:p>
          <a:p>
            <a:pPr>
              <a:defRPr sz="2000"/>
            </a:pPr>
            <a:r>
              <a:t>Define ML via P–T–E; supervised vs unsupervised; workflow &amp; evaluation</a:t>
            </a:r>
          </a:p>
          <a:p>
            <a:pPr>
              <a:defRPr sz="2000"/>
            </a:pPr>
            <a:r>
              <a:t>Entropy/trees; ensembles; DS process; research questions</a:t>
            </a:r>
          </a:p>
          <a:p>
            <a:pPr>
              <a:defRPr sz="2000"/>
            </a:pPr>
            <a:r>
              <a:t>What would you change when data drifts? How do you pick metrics?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1 (from page 1)</a:t>
            </a:r>
          </a:p>
        </p:txBody>
      </p:sp>
      <p:sp>
        <p:nvSpPr>
          <p:cNvPr id="3" name="Content Placeholder 2"/>
          <p:cNvSpPr>
            <a:spLocks noGrp="1"/>
          </p:cNvSpPr>
          <p:nvPr>
            <p:ph idx="1"/>
          </p:nvPr>
        </p:nvSpPr>
        <p:spPr/>
        <p:txBody>
          <a:bodyPr/>
          <a:lstStyle/>
          <a:p>
            <a:endParaRPr/>
          </a:p>
        </p:txBody>
      </p:sp>
      <p:pic>
        <p:nvPicPr>
          <p:cNvPr id="4" name="Picture 3" descr="addendum_fig_1_1.png"/>
          <p:cNvPicPr>
            <a:picLocks noChangeAspect="1"/>
          </p:cNvPicPr>
          <p:nvPr/>
        </p:nvPicPr>
        <p:blipFill>
          <a:blip r:embed="rId3"/>
          <a:stretch>
            <a:fillRect/>
          </a:stretch>
        </p:blipFill>
        <p:spPr>
          <a:xfrm>
            <a:off x="640080" y="1463040"/>
            <a:ext cx="7863840" cy="607660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2 (from page 2)</a:t>
            </a:r>
          </a:p>
        </p:txBody>
      </p:sp>
      <p:sp>
        <p:nvSpPr>
          <p:cNvPr id="3" name="Content Placeholder 2"/>
          <p:cNvSpPr>
            <a:spLocks noGrp="1"/>
          </p:cNvSpPr>
          <p:nvPr>
            <p:ph idx="1"/>
          </p:nvPr>
        </p:nvSpPr>
        <p:spPr/>
        <p:txBody>
          <a:bodyPr/>
          <a:lstStyle/>
          <a:p>
            <a:endParaRPr/>
          </a:p>
        </p:txBody>
      </p:sp>
      <p:pic>
        <p:nvPicPr>
          <p:cNvPr id="4" name="Picture 3" descr="addendum_fig_2_1.png"/>
          <p:cNvPicPr>
            <a:picLocks noChangeAspect="1"/>
          </p:cNvPicPr>
          <p:nvPr/>
        </p:nvPicPr>
        <p:blipFill>
          <a:blip r:embed="rId3"/>
          <a:stretch>
            <a:fillRect/>
          </a:stretch>
        </p:blipFill>
        <p:spPr>
          <a:xfrm>
            <a:off x="640080" y="1463040"/>
            <a:ext cx="7863840" cy="4226089"/>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3 (from page 2)</a:t>
            </a:r>
          </a:p>
        </p:txBody>
      </p:sp>
      <p:sp>
        <p:nvSpPr>
          <p:cNvPr id="3" name="Content Placeholder 2"/>
          <p:cNvSpPr>
            <a:spLocks noGrp="1"/>
          </p:cNvSpPr>
          <p:nvPr>
            <p:ph idx="1"/>
          </p:nvPr>
        </p:nvSpPr>
        <p:spPr/>
        <p:txBody>
          <a:bodyPr/>
          <a:lstStyle/>
          <a:p>
            <a:endParaRPr/>
          </a:p>
        </p:txBody>
      </p:sp>
      <p:pic>
        <p:nvPicPr>
          <p:cNvPr id="4" name="Picture 3" descr="addendum_fig_2_2.png"/>
          <p:cNvPicPr>
            <a:picLocks noChangeAspect="1"/>
          </p:cNvPicPr>
          <p:nvPr/>
        </p:nvPicPr>
        <p:blipFill>
          <a:blip r:embed="rId3"/>
          <a:stretch>
            <a:fillRect/>
          </a:stretch>
        </p:blipFill>
        <p:spPr>
          <a:xfrm>
            <a:off x="640080" y="1463040"/>
            <a:ext cx="7863840" cy="10138913"/>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3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4 (from page 3)</a:t>
            </a:r>
          </a:p>
        </p:txBody>
      </p:sp>
      <p:sp>
        <p:nvSpPr>
          <p:cNvPr id="3" name="Content Placeholder 2"/>
          <p:cNvSpPr>
            <a:spLocks noGrp="1"/>
          </p:cNvSpPr>
          <p:nvPr>
            <p:ph idx="1"/>
          </p:nvPr>
        </p:nvSpPr>
        <p:spPr/>
        <p:txBody>
          <a:bodyPr/>
          <a:lstStyle/>
          <a:p>
            <a:endParaRPr/>
          </a:p>
        </p:txBody>
      </p:sp>
      <p:pic>
        <p:nvPicPr>
          <p:cNvPr id="4" name="Picture 3" descr="addendum_fig_3_1.png"/>
          <p:cNvPicPr>
            <a:picLocks noChangeAspect="1"/>
          </p:cNvPicPr>
          <p:nvPr/>
        </p:nvPicPr>
        <p:blipFill>
          <a:blip r:embed="rId3"/>
          <a:stretch>
            <a:fillRect/>
          </a:stretch>
        </p:blipFill>
        <p:spPr>
          <a:xfrm>
            <a:off x="640080" y="1463040"/>
            <a:ext cx="7863840" cy="414579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4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5 (from page 4)</a:t>
            </a:r>
          </a:p>
        </p:txBody>
      </p:sp>
      <p:sp>
        <p:nvSpPr>
          <p:cNvPr id="3" name="Content Placeholder 2"/>
          <p:cNvSpPr>
            <a:spLocks noGrp="1"/>
          </p:cNvSpPr>
          <p:nvPr>
            <p:ph idx="1"/>
          </p:nvPr>
        </p:nvSpPr>
        <p:spPr/>
        <p:txBody>
          <a:bodyPr/>
          <a:lstStyle/>
          <a:p>
            <a:endParaRPr/>
          </a:p>
        </p:txBody>
      </p:sp>
      <p:pic>
        <p:nvPicPr>
          <p:cNvPr id="4" name="Picture 3" descr="addendum_fig_4_1.png"/>
          <p:cNvPicPr>
            <a:picLocks noChangeAspect="1"/>
          </p:cNvPicPr>
          <p:nvPr/>
        </p:nvPicPr>
        <p:blipFill>
          <a:blip r:embed="rId3"/>
          <a:stretch>
            <a:fillRect/>
          </a:stretch>
        </p:blipFill>
        <p:spPr>
          <a:xfrm>
            <a:off x="640080" y="1463040"/>
            <a:ext cx="7863840" cy="4699197"/>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5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6 (from page 4)</a:t>
            </a:r>
          </a:p>
        </p:txBody>
      </p:sp>
      <p:sp>
        <p:nvSpPr>
          <p:cNvPr id="3" name="Content Placeholder 2"/>
          <p:cNvSpPr>
            <a:spLocks noGrp="1"/>
          </p:cNvSpPr>
          <p:nvPr>
            <p:ph idx="1"/>
          </p:nvPr>
        </p:nvSpPr>
        <p:spPr/>
        <p:txBody>
          <a:bodyPr/>
          <a:lstStyle/>
          <a:p>
            <a:endParaRPr/>
          </a:p>
        </p:txBody>
      </p:sp>
      <p:pic>
        <p:nvPicPr>
          <p:cNvPr id="4" name="Picture 3" descr="addendum_fig_4_2.png"/>
          <p:cNvPicPr>
            <a:picLocks noChangeAspect="1"/>
          </p:cNvPicPr>
          <p:nvPr/>
        </p:nvPicPr>
        <p:blipFill>
          <a:blip r:embed="rId3"/>
          <a:stretch>
            <a:fillRect/>
          </a:stretch>
        </p:blipFill>
        <p:spPr>
          <a:xfrm>
            <a:off x="640080" y="1463040"/>
            <a:ext cx="7863840" cy="83794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6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7 (from page 5)</a:t>
            </a:r>
          </a:p>
        </p:txBody>
      </p:sp>
      <p:sp>
        <p:nvSpPr>
          <p:cNvPr id="3" name="Content Placeholder 2"/>
          <p:cNvSpPr>
            <a:spLocks noGrp="1"/>
          </p:cNvSpPr>
          <p:nvPr>
            <p:ph idx="1"/>
          </p:nvPr>
        </p:nvSpPr>
        <p:spPr/>
        <p:txBody>
          <a:bodyPr/>
          <a:lstStyle/>
          <a:p>
            <a:endParaRPr/>
          </a:p>
        </p:txBody>
      </p:sp>
      <p:pic>
        <p:nvPicPr>
          <p:cNvPr id="4" name="Picture 3" descr="addendum_fig_5_1.png"/>
          <p:cNvPicPr>
            <a:picLocks noChangeAspect="1"/>
          </p:cNvPicPr>
          <p:nvPr/>
        </p:nvPicPr>
        <p:blipFill>
          <a:blip r:embed="rId3"/>
          <a:stretch>
            <a:fillRect/>
          </a:stretch>
        </p:blipFill>
        <p:spPr>
          <a:xfrm>
            <a:off x="640080" y="1463040"/>
            <a:ext cx="7863840" cy="3649671"/>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7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8 (from page 5)</a:t>
            </a:r>
          </a:p>
        </p:txBody>
      </p:sp>
      <p:sp>
        <p:nvSpPr>
          <p:cNvPr id="3" name="Content Placeholder 2"/>
          <p:cNvSpPr>
            <a:spLocks noGrp="1"/>
          </p:cNvSpPr>
          <p:nvPr>
            <p:ph idx="1"/>
          </p:nvPr>
        </p:nvSpPr>
        <p:spPr/>
        <p:txBody>
          <a:bodyPr/>
          <a:lstStyle/>
          <a:p>
            <a:endParaRPr/>
          </a:p>
        </p:txBody>
      </p:sp>
      <p:pic>
        <p:nvPicPr>
          <p:cNvPr id="4" name="Picture 3" descr="addendum_fig_5_2.png"/>
          <p:cNvPicPr>
            <a:picLocks noChangeAspect="1"/>
          </p:cNvPicPr>
          <p:nvPr/>
        </p:nvPicPr>
        <p:blipFill>
          <a:blip r:embed="rId3"/>
          <a:stretch>
            <a:fillRect/>
          </a:stretch>
        </p:blipFill>
        <p:spPr>
          <a:xfrm>
            <a:off x="640080" y="1463040"/>
            <a:ext cx="7863840" cy="5146743"/>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8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Addendum Figure 9 (from page 6)</a:t>
            </a:r>
          </a:p>
        </p:txBody>
      </p:sp>
      <p:sp>
        <p:nvSpPr>
          <p:cNvPr id="3" name="Content Placeholder 2"/>
          <p:cNvSpPr>
            <a:spLocks noGrp="1"/>
          </p:cNvSpPr>
          <p:nvPr>
            <p:ph idx="1"/>
          </p:nvPr>
        </p:nvSpPr>
        <p:spPr/>
        <p:txBody>
          <a:bodyPr/>
          <a:lstStyle/>
          <a:p>
            <a:endParaRPr/>
          </a:p>
        </p:txBody>
      </p:sp>
      <p:pic>
        <p:nvPicPr>
          <p:cNvPr id="4" name="Picture 3" descr="addendum_fig_6_1.png"/>
          <p:cNvPicPr>
            <a:picLocks noChangeAspect="1"/>
          </p:cNvPicPr>
          <p:nvPr/>
        </p:nvPicPr>
        <p:blipFill>
          <a:blip r:embed="rId3"/>
          <a:stretch>
            <a:fillRect/>
          </a:stretch>
        </p:blipFill>
        <p:spPr>
          <a:xfrm>
            <a:off x="640080" y="1463040"/>
            <a:ext cx="7863840" cy="3203787"/>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9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10 (from page 6)</a:t>
            </a:r>
          </a:p>
        </p:txBody>
      </p:sp>
      <p:sp>
        <p:nvSpPr>
          <p:cNvPr id="3" name="Content Placeholder 2"/>
          <p:cNvSpPr>
            <a:spLocks noGrp="1"/>
          </p:cNvSpPr>
          <p:nvPr>
            <p:ph idx="1"/>
          </p:nvPr>
        </p:nvSpPr>
        <p:spPr/>
        <p:txBody>
          <a:bodyPr/>
          <a:lstStyle/>
          <a:p>
            <a:endParaRPr/>
          </a:p>
        </p:txBody>
      </p:sp>
      <p:pic>
        <p:nvPicPr>
          <p:cNvPr id="4" name="Picture 3" descr="addendum_fig_6_2.png"/>
          <p:cNvPicPr>
            <a:picLocks noChangeAspect="1"/>
          </p:cNvPicPr>
          <p:nvPr/>
        </p:nvPicPr>
        <p:blipFill>
          <a:blip r:embed="rId3"/>
          <a:stretch>
            <a:fillRect/>
          </a:stretch>
        </p:blipFill>
        <p:spPr>
          <a:xfrm>
            <a:off x="640080" y="1463040"/>
            <a:ext cx="7863840" cy="3631194"/>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10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11 (from page 6)</a:t>
            </a:r>
          </a:p>
        </p:txBody>
      </p:sp>
      <p:sp>
        <p:nvSpPr>
          <p:cNvPr id="3" name="Content Placeholder 2"/>
          <p:cNvSpPr>
            <a:spLocks noGrp="1"/>
          </p:cNvSpPr>
          <p:nvPr>
            <p:ph idx="1"/>
          </p:nvPr>
        </p:nvSpPr>
        <p:spPr/>
        <p:txBody>
          <a:bodyPr/>
          <a:lstStyle/>
          <a:p>
            <a:endParaRPr/>
          </a:p>
        </p:txBody>
      </p:sp>
      <p:pic>
        <p:nvPicPr>
          <p:cNvPr id="4" name="Picture 3" descr="addendum_fig_6_3.png"/>
          <p:cNvPicPr>
            <a:picLocks noChangeAspect="1"/>
          </p:cNvPicPr>
          <p:nvPr/>
        </p:nvPicPr>
        <p:blipFill>
          <a:blip r:embed="rId3"/>
          <a:stretch>
            <a:fillRect/>
          </a:stretch>
        </p:blipFill>
        <p:spPr>
          <a:xfrm>
            <a:off x="640080" y="1463040"/>
            <a:ext cx="7863840" cy="4552032"/>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11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12 (from page 7)</a:t>
            </a:r>
          </a:p>
        </p:txBody>
      </p:sp>
      <p:sp>
        <p:nvSpPr>
          <p:cNvPr id="3" name="Content Placeholder 2"/>
          <p:cNvSpPr>
            <a:spLocks noGrp="1"/>
          </p:cNvSpPr>
          <p:nvPr>
            <p:ph idx="1"/>
          </p:nvPr>
        </p:nvSpPr>
        <p:spPr/>
        <p:txBody>
          <a:bodyPr/>
          <a:lstStyle/>
          <a:p>
            <a:endParaRPr/>
          </a:p>
        </p:txBody>
      </p:sp>
      <p:pic>
        <p:nvPicPr>
          <p:cNvPr id="4" name="Picture 3" descr="addendum_fig_7_1.png"/>
          <p:cNvPicPr>
            <a:picLocks noChangeAspect="1"/>
          </p:cNvPicPr>
          <p:nvPr/>
        </p:nvPicPr>
        <p:blipFill>
          <a:blip r:embed="rId3"/>
          <a:stretch>
            <a:fillRect/>
          </a:stretch>
        </p:blipFill>
        <p:spPr>
          <a:xfrm>
            <a:off x="640080" y="1463040"/>
            <a:ext cx="7863840" cy="3138928"/>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12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13 (from page 7)</a:t>
            </a:r>
          </a:p>
        </p:txBody>
      </p:sp>
      <p:sp>
        <p:nvSpPr>
          <p:cNvPr id="3" name="Content Placeholder 2"/>
          <p:cNvSpPr>
            <a:spLocks noGrp="1"/>
          </p:cNvSpPr>
          <p:nvPr>
            <p:ph idx="1"/>
          </p:nvPr>
        </p:nvSpPr>
        <p:spPr/>
        <p:txBody>
          <a:bodyPr/>
          <a:lstStyle/>
          <a:p>
            <a:endParaRPr/>
          </a:p>
        </p:txBody>
      </p:sp>
      <p:pic>
        <p:nvPicPr>
          <p:cNvPr id="4" name="Picture 3" descr="addendum_fig_7_2.png"/>
          <p:cNvPicPr>
            <a:picLocks noChangeAspect="1"/>
          </p:cNvPicPr>
          <p:nvPr/>
        </p:nvPicPr>
        <p:blipFill>
          <a:blip r:embed="rId3"/>
          <a:stretch>
            <a:fillRect/>
          </a:stretch>
        </p:blipFill>
        <p:spPr>
          <a:xfrm>
            <a:off x="640080" y="1463040"/>
            <a:ext cx="7863840" cy="2590907"/>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13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14 (from page 7)</a:t>
            </a:r>
          </a:p>
        </p:txBody>
      </p:sp>
      <p:sp>
        <p:nvSpPr>
          <p:cNvPr id="3" name="Content Placeholder 2"/>
          <p:cNvSpPr>
            <a:spLocks noGrp="1"/>
          </p:cNvSpPr>
          <p:nvPr>
            <p:ph idx="1"/>
          </p:nvPr>
        </p:nvSpPr>
        <p:spPr/>
        <p:txBody>
          <a:bodyPr/>
          <a:lstStyle/>
          <a:p>
            <a:endParaRPr/>
          </a:p>
        </p:txBody>
      </p:sp>
      <p:pic>
        <p:nvPicPr>
          <p:cNvPr id="4" name="Picture 3" descr="addendum_fig_7_3.png"/>
          <p:cNvPicPr>
            <a:picLocks noChangeAspect="1"/>
          </p:cNvPicPr>
          <p:nvPr/>
        </p:nvPicPr>
        <p:blipFill>
          <a:blip r:embed="rId3"/>
          <a:stretch>
            <a:fillRect/>
          </a:stretch>
        </p:blipFill>
        <p:spPr>
          <a:xfrm>
            <a:off x="640080" y="1463040"/>
            <a:ext cx="7863840" cy="5073013"/>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14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15 (from page 8)</a:t>
            </a:r>
          </a:p>
        </p:txBody>
      </p:sp>
      <p:sp>
        <p:nvSpPr>
          <p:cNvPr id="3" name="Content Placeholder 2"/>
          <p:cNvSpPr>
            <a:spLocks noGrp="1"/>
          </p:cNvSpPr>
          <p:nvPr>
            <p:ph idx="1"/>
          </p:nvPr>
        </p:nvSpPr>
        <p:spPr/>
        <p:txBody>
          <a:bodyPr/>
          <a:lstStyle/>
          <a:p>
            <a:endParaRPr/>
          </a:p>
        </p:txBody>
      </p:sp>
      <p:pic>
        <p:nvPicPr>
          <p:cNvPr id="4" name="Picture 3" descr="addendum_fig_8_1.png"/>
          <p:cNvPicPr>
            <a:picLocks noChangeAspect="1"/>
          </p:cNvPicPr>
          <p:nvPr/>
        </p:nvPicPr>
        <p:blipFill>
          <a:blip r:embed="rId3"/>
          <a:stretch>
            <a:fillRect/>
          </a:stretch>
        </p:blipFill>
        <p:spPr>
          <a:xfrm>
            <a:off x="640080" y="1463040"/>
            <a:ext cx="7863840" cy="4884075"/>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15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16 (from page 8)</a:t>
            </a:r>
          </a:p>
        </p:txBody>
      </p:sp>
      <p:sp>
        <p:nvSpPr>
          <p:cNvPr id="3" name="Content Placeholder 2"/>
          <p:cNvSpPr>
            <a:spLocks noGrp="1"/>
          </p:cNvSpPr>
          <p:nvPr>
            <p:ph idx="1"/>
          </p:nvPr>
        </p:nvSpPr>
        <p:spPr/>
        <p:txBody>
          <a:bodyPr/>
          <a:lstStyle/>
          <a:p>
            <a:endParaRPr/>
          </a:p>
        </p:txBody>
      </p:sp>
      <p:pic>
        <p:nvPicPr>
          <p:cNvPr id="4" name="Picture 3" descr="addendum_fig_8_2.png"/>
          <p:cNvPicPr>
            <a:picLocks noChangeAspect="1"/>
          </p:cNvPicPr>
          <p:nvPr/>
        </p:nvPicPr>
        <p:blipFill>
          <a:blip r:embed="rId3"/>
          <a:stretch>
            <a:fillRect/>
          </a:stretch>
        </p:blipFill>
        <p:spPr>
          <a:xfrm>
            <a:off x="640080" y="1463040"/>
            <a:ext cx="7863840" cy="172797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16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17 (from page 8)</a:t>
            </a:r>
          </a:p>
        </p:txBody>
      </p:sp>
      <p:sp>
        <p:nvSpPr>
          <p:cNvPr id="3" name="Content Placeholder 2"/>
          <p:cNvSpPr>
            <a:spLocks noGrp="1"/>
          </p:cNvSpPr>
          <p:nvPr>
            <p:ph idx="1"/>
          </p:nvPr>
        </p:nvSpPr>
        <p:spPr/>
        <p:txBody>
          <a:bodyPr/>
          <a:lstStyle/>
          <a:p>
            <a:endParaRPr/>
          </a:p>
        </p:txBody>
      </p:sp>
      <p:pic>
        <p:nvPicPr>
          <p:cNvPr id="4" name="Picture 3" descr="addendum_fig_8_3.png"/>
          <p:cNvPicPr>
            <a:picLocks noChangeAspect="1"/>
          </p:cNvPicPr>
          <p:nvPr/>
        </p:nvPicPr>
        <p:blipFill>
          <a:blip r:embed="rId3"/>
          <a:stretch>
            <a:fillRect/>
          </a:stretch>
        </p:blipFill>
        <p:spPr>
          <a:xfrm>
            <a:off x="640080" y="1463040"/>
            <a:ext cx="7863840" cy="4266851"/>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17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18 (from page 9)</a:t>
            </a:r>
          </a:p>
        </p:txBody>
      </p:sp>
      <p:sp>
        <p:nvSpPr>
          <p:cNvPr id="3" name="Content Placeholder 2"/>
          <p:cNvSpPr>
            <a:spLocks noGrp="1"/>
          </p:cNvSpPr>
          <p:nvPr>
            <p:ph idx="1"/>
          </p:nvPr>
        </p:nvSpPr>
        <p:spPr/>
        <p:txBody>
          <a:bodyPr/>
          <a:lstStyle/>
          <a:p>
            <a:endParaRPr/>
          </a:p>
        </p:txBody>
      </p:sp>
      <p:pic>
        <p:nvPicPr>
          <p:cNvPr id="4" name="Picture 3" descr="addendum_fig_9_1.png"/>
          <p:cNvPicPr>
            <a:picLocks noChangeAspect="1"/>
          </p:cNvPicPr>
          <p:nvPr/>
        </p:nvPicPr>
        <p:blipFill>
          <a:blip r:embed="rId3"/>
          <a:stretch>
            <a:fillRect/>
          </a:stretch>
        </p:blipFill>
        <p:spPr>
          <a:xfrm>
            <a:off x="640080" y="1463040"/>
            <a:ext cx="7863840" cy="5057604"/>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18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19 (from page 9)</a:t>
            </a:r>
          </a:p>
        </p:txBody>
      </p:sp>
      <p:sp>
        <p:nvSpPr>
          <p:cNvPr id="3" name="Content Placeholder 2"/>
          <p:cNvSpPr>
            <a:spLocks noGrp="1"/>
          </p:cNvSpPr>
          <p:nvPr>
            <p:ph idx="1"/>
          </p:nvPr>
        </p:nvSpPr>
        <p:spPr/>
        <p:txBody>
          <a:bodyPr/>
          <a:lstStyle/>
          <a:p>
            <a:endParaRPr/>
          </a:p>
        </p:txBody>
      </p:sp>
      <p:pic>
        <p:nvPicPr>
          <p:cNvPr id="4" name="Picture 3" descr="addendum_fig_9_2.png"/>
          <p:cNvPicPr>
            <a:picLocks noChangeAspect="1"/>
          </p:cNvPicPr>
          <p:nvPr/>
        </p:nvPicPr>
        <p:blipFill>
          <a:blip r:embed="rId3"/>
          <a:stretch>
            <a:fillRect/>
          </a:stretch>
        </p:blipFill>
        <p:spPr>
          <a:xfrm>
            <a:off x="640080" y="1463040"/>
            <a:ext cx="7863840" cy="5210351"/>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19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20 (from page 10)</a:t>
            </a:r>
          </a:p>
        </p:txBody>
      </p:sp>
      <p:sp>
        <p:nvSpPr>
          <p:cNvPr id="3" name="Content Placeholder 2"/>
          <p:cNvSpPr>
            <a:spLocks noGrp="1"/>
          </p:cNvSpPr>
          <p:nvPr>
            <p:ph idx="1"/>
          </p:nvPr>
        </p:nvSpPr>
        <p:spPr/>
        <p:txBody>
          <a:bodyPr/>
          <a:lstStyle/>
          <a:p>
            <a:endParaRPr/>
          </a:p>
        </p:txBody>
      </p:sp>
      <p:pic>
        <p:nvPicPr>
          <p:cNvPr id="4" name="Picture 3" descr="addendum_fig_10_1.png"/>
          <p:cNvPicPr>
            <a:picLocks noChangeAspect="1"/>
          </p:cNvPicPr>
          <p:nvPr/>
        </p:nvPicPr>
        <p:blipFill>
          <a:blip r:embed="rId3"/>
          <a:stretch>
            <a:fillRect/>
          </a:stretch>
        </p:blipFill>
        <p:spPr>
          <a:xfrm>
            <a:off x="640080" y="1463040"/>
            <a:ext cx="7863840" cy="13428872"/>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20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21 (from page 11)</a:t>
            </a:r>
          </a:p>
        </p:txBody>
      </p:sp>
      <p:sp>
        <p:nvSpPr>
          <p:cNvPr id="3" name="Content Placeholder 2"/>
          <p:cNvSpPr>
            <a:spLocks noGrp="1"/>
          </p:cNvSpPr>
          <p:nvPr>
            <p:ph idx="1"/>
          </p:nvPr>
        </p:nvSpPr>
        <p:spPr/>
        <p:txBody>
          <a:bodyPr/>
          <a:lstStyle/>
          <a:p>
            <a:endParaRPr/>
          </a:p>
        </p:txBody>
      </p:sp>
      <p:pic>
        <p:nvPicPr>
          <p:cNvPr id="4" name="Picture 3" descr="addendum_fig_11_1.png"/>
          <p:cNvPicPr>
            <a:picLocks noChangeAspect="1"/>
          </p:cNvPicPr>
          <p:nvPr/>
        </p:nvPicPr>
        <p:blipFill>
          <a:blip r:embed="rId3"/>
          <a:stretch>
            <a:fillRect/>
          </a:stretch>
        </p:blipFill>
        <p:spPr>
          <a:xfrm>
            <a:off x="640080" y="1463040"/>
            <a:ext cx="7863840" cy="7069513"/>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21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22 (from page 11)</a:t>
            </a:r>
          </a:p>
        </p:txBody>
      </p:sp>
      <p:sp>
        <p:nvSpPr>
          <p:cNvPr id="3" name="Content Placeholder 2"/>
          <p:cNvSpPr>
            <a:spLocks noGrp="1"/>
          </p:cNvSpPr>
          <p:nvPr>
            <p:ph idx="1"/>
          </p:nvPr>
        </p:nvSpPr>
        <p:spPr/>
        <p:txBody>
          <a:bodyPr/>
          <a:lstStyle/>
          <a:p>
            <a:endParaRPr/>
          </a:p>
        </p:txBody>
      </p:sp>
      <p:pic>
        <p:nvPicPr>
          <p:cNvPr id="4" name="Picture 3" descr="addendum_fig_11_2.png"/>
          <p:cNvPicPr>
            <a:picLocks noChangeAspect="1"/>
          </p:cNvPicPr>
          <p:nvPr/>
        </p:nvPicPr>
        <p:blipFill>
          <a:blip r:embed="rId3"/>
          <a:stretch>
            <a:fillRect/>
          </a:stretch>
        </p:blipFill>
        <p:spPr>
          <a:xfrm>
            <a:off x="640080" y="1463040"/>
            <a:ext cx="7863840" cy="5323392"/>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22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23 (from page 12)</a:t>
            </a:r>
          </a:p>
        </p:txBody>
      </p:sp>
      <p:sp>
        <p:nvSpPr>
          <p:cNvPr id="3" name="Content Placeholder 2"/>
          <p:cNvSpPr>
            <a:spLocks noGrp="1"/>
          </p:cNvSpPr>
          <p:nvPr>
            <p:ph idx="1"/>
          </p:nvPr>
        </p:nvSpPr>
        <p:spPr/>
        <p:txBody>
          <a:bodyPr/>
          <a:lstStyle/>
          <a:p>
            <a:endParaRPr/>
          </a:p>
        </p:txBody>
      </p:sp>
      <p:pic>
        <p:nvPicPr>
          <p:cNvPr id="4" name="Picture 3" descr="addendum_fig_12_1.png"/>
          <p:cNvPicPr>
            <a:picLocks noChangeAspect="1"/>
          </p:cNvPicPr>
          <p:nvPr/>
        </p:nvPicPr>
        <p:blipFill>
          <a:blip r:embed="rId3"/>
          <a:stretch>
            <a:fillRect/>
          </a:stretch>
        </p:blipFill>
        <p:spPr>
          <a:xfrm>
            <a:off x="640080" y="1463040"/>
            <a:ext cx="7863840" cy="7106792"/>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23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24 (from page 13)</a:t>
            </a:r>
          </a:p>
        </p:txBody>
      </p:sp>
      <p:sp>
        <p:nvSpPr>
          <p:cNvPr id="3" name="Content Placeholder 2"/>
          <p:cNvSpPr>
            <a:spLocks noGrp="1"/>
          </p:cNvSpPr>
          <p:nvPr>
            <p:ph idx="1"/>
          </p:nvPr>
        </p:nvSpPr>
        <p:spPr/>
        <p:txBody>
          <a:bodyPr/>
          <a:lstStyle/>
          <a:p>
            <a:endParaRPr/>
          </a:p>
        </p:txBody>
      </p:sp>
      <p:pic>
        <p:nvPicPr>
          <p:cNvPr id="4" name="Picture 3" descr="addendum_fig_13_1.png"/>
          <p:cNvPicPr>
            <a:picLocks noChangeAspect="1"/>
          </p:cNvPicPr>
          <p:nvPr/>
        </p:nvPicPr>
        <p:blipFill>
          <a:blip r:embed="rId3"/>
          <a:stretch>
            <a:fillRect/>
          </a:stretch>
        </p:blipFill>
        <p:spPr>
          <a:xfrm>
            <a:off x="640080" y="1463040"/>
            <a:ext cx="7863840" cy="4379966"/>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24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25 (from page 13)</a:t>
            </a:r>
          </a:p>
        </p:txBody>
      </p:sp>
      <p:sp>
        <p:nvSpPr>
          <p:cNvPr id="3" name="Content Placeholder 2"/>
          <p:cNvSpPr>
            <a:spLocks noGrp="1"/>
          </p:cNvSpPr>
          <p:nvPr>
            <p:ph idx="1"/>
          </p:nvPr>
        </p:nvSpPr>
        <p:spPr/>
        <p:txBody>
          <a:bodyPr/>
          <a:lstStyle/>
          <a:p>
            <a:endParaRPr/>
          </a:p>
        </p:txBody>
      </p:sp>
      <p:pic>
        <p:nvPicPr>
          <p:cNvPr id="4" name="Picture 3" descr="addendum_fig_13_2.png"/>
          <p:cNvPicPr>
            <a:picLocks noChangeAspect="1"/>
          </p:cNvPicPr>
          <p:nvPr/>
        </p:nvPicPr>
        <p:blipFill>
          <a:blip r:embed="rId3"/>
          <a:stretch>
            <a:fillRect/>
          </a:stretch>
        </p:blipFill>
        <p:spPr>
          <a:xfrm>
            <a:off x="640080" y="1463040"/>
            <a:ext cx="7863840" cy="4702364"/>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25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26 (from page 14)</a:t>
            </a:r>
          </a:p>
        </p:txBody>
      </p:sp>
      <p:sp>
        <p:nvSpPr>
          <p:cNvPr id="3" name="Content Placeholder 2"/>
          <p:cNvSpPr>
            <a:spLocks noGrp="1"/>
          </p:cNvSpPr>
          <p:nvPr>
            <p:ph idx="1"/>
          </p:nvPr>
        </p:nvSpPr>
        <p:spPr/>
        <p:txBody>
          <a:bodyPr/>
          <a:lstStyle/>
          <a:p>
            <a:endParaRPr/>
          </a:p>
        </p:txBody>
      </p:sp>
      <p:pic>
        <p:nvPicPr>
          <p:cNvPr id="4" name="Picture 3" descr="addendum_fig_14_1.png"/>
          <p:cNvPicPr>
            <a:picLocks noChangeAspect="1"/>
          </p:cNvPicPr>
          <p:nvPr/>
        </p:nvPicPr>
        <p:blipFill>
          <a:blip r:embed="rId3"/>
          <a:stretch>
            <a:fillRect/>
          </a:stretch>
        </p:blipFill>
        <p:spPr>
          <a:xfrm>
            <a:off x="640080" y="1463040"/>
            <a:ext cx="7863840" cy="9850128"/>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26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27 (from page 14)</a:t>
            </a:r>
          </a:p>
        </p:txBody>
      </p:sp>
      <p:sp>
        <p:nvSpPr>
          <p:cNvPr id="3" name="Content Placeholder 2"/>
          <p:cNvSpPr>
            <a:spLocks noGrp="1"/>
          </p:cNvSpPr>
          <p:nvPr>
            <p:ph idx="1"/>
          </p:nvPr>
        </p:nvSpPr>
        <p:spPr/>
        <p:txBody>
          <a:bodyPr/>
          <a:lstStyle/>
          <a:p>
            <a:endParaRPr/>
          </a:p>
        </p:txBody>
      </p:sp>
      <p:pic>
        <p:nvPicPr>
          <p:cNvPr id="4" name="Picture 3" descr="addendum_fig_14_2.png"/>
          <p:cNvPicPr>
            <a:picLocks noChangeAspect="1"/>
          </p:cNvPicPr>
          <p:nvPr/>
        </p:nvPicPr>
        <p:blipFill>
          <a:blip r:embed="rId3"/>
          <a:stretch>
            <a:fillRect/>
          </a:stretch>
        </p:blipFill>
        <p:spPr>
          <a:xfrm>
            <a:off x="640080" y="1463040"/>
            <a:ext cx="7863840" cy="5441913"/>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Addendum Figure 27 — Walkthrough &amp; Discussion</a:t>
            </a:r>
          </a:p>
        </p:txBody>
      </p:sp>
      <p:sp>
        <p:nvSpPr>
          <p:cNvPr id="3" name="Content Placeholder 2"/>
          <p:cNvSpPr>
            <a:spLocks noGrp="1"/>
          </p:cNvSpPr>
          <p:nvPr>
            <p:ph idx="1"/>
          </p:nvPr>
        </p:nvSpPr>
        <p:spPr/>
        <p:txBody>
          <a:bodyPr/>
          <a:lstStyle/>
          <a:p>
            <a:endParaRPr/>
          </a:p>
          <a:p>
            <a:pPr>
              <a:defRPr sz="2000"/>
            </a:pPr>
            <a:r>
              <a:t>Step‑by‑step walkthrough of the figure</a:t>
            </a:r>
          </a:p>
          <a:p>
            <a:pPr lvl="1">
              <a:defRPr sz="2000"/>
            </a:pPr>
            <a:r>
              <a:t> - Define the problem context the figure addresses</a:t>
            </a:r>
          </a:p>
          <a:p>
            <a:pPr lvl="1">
              <a:defRPr sz="2000"/>
            </a:pPr>
            <a:r>
              <a:t> - Explain each part of the diagram and the data flow</a:t>
            </a:r>
          </a:p>
          <a:p>
            <a:pPr lvl="1">
              <a:defRPr sz="2000"/>
            </a:pPr>
            <a:r>
              <a:t> - Relate to model selection/evaluation choices</a:t>
            </a:r>
          </a:p>
          <a:p>
            <a:pPr>
              <a:defRPr sz="2000"/>
            </a:pPr>
            <a:r>
              <a:t>Key takeaways and caveats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What is ML? (Mitchell + Turing) (MCQs)</a:t>
            </a:r>
          </a:p>
        </p:txBody>
      </p:sp>
      <p:sp>
        <p:nvSpPr>
          <p:cNvPr id="3" name="Content Placeholder 2"/>
          <p:cNvSpPr>
            <a:spLocks noGrp="1"/>
          </p:cNvSpPr>
          <p:nvPr>
            <p:ph idx="1"/>
          </p:nvPr>
        </p:nvSpPr>
        <p:spPr/>
        <p:txBody>
          <a:bodyPr/>
          <a:lstStyle/>
          <a:p>
            <a:endParaRPr/>
          </a:p>
          <a:p>
            <a:pPr>
              <a:defRPr sz="2000"/>
            </a:pPr>
            <a:r>
              <a:t>1. Which element is NOT part of Mitchell’s definition?</a:t>
            </a:r>
          </a:p>
          <a:p>
            <a:pPr lvl="1">
              <a:defRPr sz="1800"/>
            </a:pPr>
            <a:r>
              <a:t>   (1) Task (T)</a:t>
            </a:r>
          </a:p>
          <a:p>
            <a:pPr lvl="1">
              <a:defRPr sz="1800"/>
            </a:pPr>
            <a:r>
              <a:t>   (2) Experience (E)</a:t>
            </a:r>
          </a:p>
          <a:p>
            <a:pPr lvl="1">
              <a:defRPr sz="1800"/>
            </a:pPr>
            <a:r>
              <a:t>   (3) Performance (P)</a:t>
            </a:r>
          </a:p>
          <a:p>
            <a:pPr lvl="1">
              <a:defRPr sz="1800"/>
            </a:pPr>
            <a:r>
              <a:t>   (4) Model architecture (A)</a:t>
            </a:r>
          </a:p>
          <a:p>
            <a:pPr>
              <a:defRPr sz="2000"/>
            </a:pPr>
            <a:r>
              <a:t>2. Which statement best describes 'Experience'?</a:t>
            </a:r>
          </a:p>
          <a:p>
            <a:pPr lvl="1">
              <a:defRPr sz="1800"/>
            </a:pPr>
            <a:r>
              <a:t>   (1) Labeled/Unlabeled data used to learn</a:t>
            </a:r>
          </a:p>
          <a:p>
            <a:pPr lvl="1">
              <a:defRPr sz="1800"/>
            </a:pPr>
            <a:r>
              <a:t>   (2) Final trained weights</a:t>
            </a:r>
          </a:p>
          <a:p>
            <a:pPr lvl="1">
              <a:defRPr sz="1800"/>
            </a:pPr>
            <a:r>
              <a:t>   (3) The loss function</a:t>
            </a:r>
          </a:p>
          <a:p>
            <a:pPr lvl="1">
              <a:defRPr sz="1800"/>
            </a:pPr>
            <a:r>
              <a:t>   (4) The test set only</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What is ML? (Mitchell + Turing) (Short Answer)</a:t>
            </a:r>
          </a:p>
        </p:txBody>
      </p:sp>
      <p:sp>
        <p:nvSpPr>
          <p:cNvPr id="3" name="Content Placeholder 2"/>
          <p:cNvSpPr>
            <a:spLocks noGrp="1"/>
          </p:cNvSpPr>
          <p:nvPr>
            <p:ph idx="1"/>
          </p:nvPr>
        </p:nvSpPr>
        <p:spPr/>
        <p:txBody>
          <a:bodyPr/>
          <a:lstStyle/>
          <a:p>
            <a:endParaRPr/>
          </a:p>
          <a:p>
            <a:pPr>
              <a:defRPr sz="2000"/>
            </a:pPr>
            <a:r>
              <a:t>1. Give an everyday example of T/E/P in your domain.</a:t>
            </a:r>
          </a:p>
          <a:p>
            <a:pPr>
              <a:defRPr sz="2000"/>
            </a:pPr>
            <a:r>
              <a:t>2. How would you decide that performance is 'sufficient' for deployment?</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Supervised Learning in a Nutshell (MCQs)</a:t>
            </a:r>
          </a:p>
        </p:txBody>
      </p:sp>
      <p:sp>
        <p:nvSpPr>
          <p:cNvPr id="3" name="Content Placeholder 2"/>
          <p:cNvSpPr>
            <a:spLocks noGrp="1"/>
          </p:cNvSpPr>
          <p:nvPr>
            <p:ph idx="1"/>
          </p:nvPr>
        </p:nvSpPr>
        <p:spPr/>
        <p:txBody>
          <a:bodyPr/>
          <a:lstStyle/>
          <a:p>
            <a:endParaRPr/>
          </a:p>
          <a:p>
            <a:pPr>
              <a:defRPr sz="2000"/>
            </a:pPr>
            <a:r>
              <a:t>1. Decision boundaries are learned to:</a:t>
            </a:r>
          </a:p>
          <a:p>
            <a:pPr lvl="1">
              <a:defRPr sz="1800"/>
            </a:pPr>
            <a:r>
              <a:t>   (1) Memorize training labels</a:t>
            </a:r>
          </a:p>
          <a:p>
            <a:pPr lvl="1">
              <a:defRPr sz="1800"/>
            </a:pPr>
            <a:r>
              <a:t>   (2) Separate classes in feature space</a:t>
            </a:r>
          </a:p>
          <a:p>
            <a:pPr lvl="1">
              <a:defRPr sz="1800"/>
            </a:pPr>
            <a:r>
              <a:t>   (3) Generate synthetic data</a:t>
            </a:r>
          </a:p>
          <a:p>
            <a:pPr lvl="1">
              <a:defRPr sz="1800"/>
            </a:pPr>
            <a:r>
              <a:t>   (4) Calibrate probabilities only</a:t>
            </a:r>
          </a:p>
          <a:p>
            <a:pPr>
              <a:defRPr sz="2000"/>
            </a:pPr>
            <a:r>
              <a:t>2. Which can yield curvy/nonlinear boundaries?</a:t>
            </a:r>
          </a:p>
          <a:p>
            <a:pPr lvl="1">
              <a:defRPr sz="1800"/>
            </a:pPr>
            <a:r>
              <a:t>   (1) Linear regression</a:t>
            </a:r>
          </a:p>
          <a:p>
            <a:pPr lvl="1">
              <a:defRPr sz="1800"/>
            </a:pPr>
            <a:r>
              <a:t>   (2) Decision trees/ensembles</a:t>
            </a:r>
          </a:p>
          <a:p>
            <a:pPr lvl="1">
              <a:defRPr sz="1800"/>
            </a:pPr>
            <a:r>
              <a:t>   (3) k‑NN only</a:t>
            </a:r>
          </a:p>
          <a:p>
            <a:pPr lvl="1">
              <a:defRPr sz="1800"/>
            </a:pPr>
            <a:r>
              <a:t>   (4) None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Supervised Learning in a Nutshell (Short Answer)</a:t>
            </a:r>
          </a:p>
        </p:txBody>
      </p:sp>
      <p:sp>
        <p:nvSpPr>
          <p:cNvPr id="3" name="Content Placeholder 2"/>
          <p:cNvSpPr>
            <a:spLocks noGrp="1"/>
          </p:cNvSpPr>
          <p:nvPr>
            <p:ph idx="1"/>
          </p:nvPr>
        </p:nvSpPr>
        <p:spPr/>
        <p:txBody>
          <a:bodyPr/>
          <a:lstStyle/>
          <a:p>
            <a:endParaRPr/>
          </a:p>
          <a:p>
            <a:pPr>
              <a:defRPr sz="2000"/>
            </a:pPr>
            <a:r>
              <a:t>1. Sketch (roughly) a boundary for a 2‑feature dataset you know.</a:t>
            </a:r>
          </a:p>
          <a:p>
            <a:pPr>
              <a:defRPr sz="2000"/>
            </a:pPr>
            <a:r>
              <a:t>2. Name two risks that lead to overfitting and how to mitigate them.</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Workflow: Train/Validate/Test (MCQs)</a:t>
            </a:r>
          </a:p>
        </p:txBody>
      </p:sp>
      <p:sp>
        <p:nvSpPr>
          <p:cNvPr id="3" name="Content Placeholder 2"/>
          <p:cNvSpPr>
            <a:spLocks noGrp="1"/>
          </p:cNvSpPr>
          <p:nvPr>
            <p:ph idx="1"/>
          </p:nvPr>
        </p:nvSpPr>
        <p:spPr/>
        <p:txBody>
          <a:bodyPr/>
          <a:lstStyle/>
          <a:p>
            <a:endParaRPr/>
          </a:p>
          <a:p>
            <a:pPr>
              <a:defRPr sz="2000"/>
            </a:pPr>
            <a:r>
              <a:t>1. Why hold out a test set until the end?</a:t>
            </a:r>
          </a:p>
          <a:p>
            <a:pPr lvl="1">
              <a:defRPr sz="1800"/>
            </a:pPr>
            <a:r>
              <a:t>   (1) To save time</a:t>
            </a:r>
          </a:p>
          <a:p>
            <a:pPr lvl="1">
              <a:defRPr sz="1800"/>
            </a:pPr>
            <a:r>
              <a:t>   (2) To prevent leakage and unbiased generalization estimate</a:t>
            </a:r>
          </a:p>
          <a:p>
            <a:pPr lvl="1">
              <a:defRPr sz="1800"/>
            </a:pPr>
            <a:r>
              <a:t>   (3) Because models cannot see it</a:t>
            </a:r>
          </a:p>
          <a:p>
            <a:pPr lvl="1">
              <a:defRPr sz="1800"/>
            </a:pPr>
            <a:r>
              <a:t>   (4) Regulatory reasons only</a:t>
            </a:r>
          </a:p>
          <a:p>
            <a:pPr>
              <a:defRPr sz="2000"/>
            </a:pPr>
            <a:r>
              <a:t>2. Cross‑validation is most useful when:</a:t>
            </a:r>
          </a:p>
          <a:p>
            <a:pPr lvl="1">
              <a:defRPr sz="1800"/>
            </a:pPr>
            <a:r>
              <a:t>   (1) Data is extremely large</a:t>
            </a:r>
          </a:p>
          <a:p>
            <a:pPr lvl="1">
              <a:defRPr sz="1800"/>
            </a:pPr>
            <a:r>
              <a:t>   (2) Data is limited and we need stable estimates</a:t>
            </a:r>
          </a:p>
          <a:p>
            <a:pPr lvl="1">
              <a:defRPr sz="1800"/>
            </a:pPr>
            <a:r>
              <a:t>   (3) We ignore hyperparameters</a:t>
            </a:r>
          </a:p>
          <a:p>
            <a:pPr lvl="1">
              <a:defRPr sz="1800"/>
            </a:pPr>
            <a:r>
              <a:t>   (4) Only for deep nets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Workflow: Train/Validate/Test (Short Answer)</a:t>
            </a:r>
          </a:p>
        </p:txBody>
      </p:sp>
      <p:sp>
        <p:nvSpPr>
          <p:cNvPr id="3" name="Content Placeholder 2"/>
          <p:cNvSpPr>
            <a:spLocks noGrp="1"/>
          </p:cNvSpPr>
          <p:nvPr>
            <p:ph idx="1"/>
          </p:nvPr>
        </p:nvSpPr>
        <p:spPr/>
        <p:txBody>
          <a:bodyPr/>
          <a:lstStyle/>
          <a:p>
            <a:endParaRPr/>
          </a:p>
          <a:p>
            <a:pPr>
              <a:defRPr sz="2000"/>
            </a:pPr>
            <a:r>
              <a:t>1. Design a split strategy for a small, imbalanced dataset.</a:t>
            </a:r>
          </a:p>
          <a:p>
            <a:pPr>
              <a:defRPr sz="2000"/>
            </a:pPr>
            <a:r>
              <a:t>2. List 3 sources of data leakage and how to avoid them.</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Evaluation &amp; Hypothesis Testing (preview) (MCQs)</a:t>
            </a:r>
          </a:p>
        </p:txBody>
      </p:sp>
      <p:sp>
        <p:nvSpPr>
          <p:cNvPr id="3" name="Content Placeholder 2"/>
          <p:cNvSpPr>
            <a:spLocks noGrp="1"/>
          </p:cNvSpPr>
          <p:nvPr>
            <p:ph idx="1"/>
          </p:nvPr>
        </p:nvSpPr>
        <p:spPr/>
        <p:txBody>
          <a:bodyPr/>
          <a:lstStyle/>
          <a:p>
            <a:endParaRPr/>
          </a:p>
          <a:p>
            <a:pPr>
              <a:defRPr sz="2000"/>
            </a:pPr>
            <a:r>
              <a:t>1. Precision increases when:</a:t>
            </a:r>
          </a:p>
          <a:p>
            <a:pPr lvl="1">
              <a:defRPr sz="1800"/>
            </a:pPr>
            <a:r>
              <a:t>   (1) Fewer false positives</a:t>
            </a:r>
          </a:p>
          <a:p>
            <a:pPr lvl="1">
              <a:defRPr sz="1800"/>
            </a:pPr>
            <a:r>
              <a:t>   (2) More true negatives</a:t>
            </a:r>
          </a:p>
          <a:p>
            <a:pPr lvl="1">
              <a:defRPr sz="1800"/>
            </a:pPr>
            <a:r>
              <a:t>   (3) Fewer false negatives</a:t>
            </a:r>
          </a:p>
          <a:p>
            <a:pPr lvl="1">
              <a:defRPr sz="1800"/>
            </a:pPr>
            <a:r>
              <a:t>   (4) More true positives always</a:t>
            </a:r>
          </a:p>
          <a:p>
            <a:pPr>
              <a:defRPr sz="2000"/>
            </a:pPr>
            <a:r>
              <a:t>2. Statistical power is:</a:t>
            </a:r>
          </a:p>
          <a:p>
            <a:pPr lvl="1">
              <a:defRPr sz="1800"/>
            </a:pPr>
            <a:r>
              <a:t>   (1) 1 − β</a:t>
            </a:r>
          </a:p>
          <a:p>
            <a:pPr lvl="1">
              <a:defRPr sz="1800"/>
            </a:pPr>
            <a:r>
              <a:t>   (2) α</a:t>
            </a:r>
          </a:p>
          <a:p>
            <a:pPr lvl="1">
              <a:defRPr sz="1800"/>
            </a:pPr>
            <a:r>
              <a:t>   (3) p‑value</a:t>
            </a:r>
          </a:p>
          <a:p>
            <a:pPr lvl="1">
              <a:defRPr sz="1800"/>
            </a:pPr>
            <a:r>
              <a:t>   (4) Type I error</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Evaluation &amp; Hypothesis Testing (preview) (Short Answer)</a:t>
            </a:r>
          </a:p>
        </p:txBody>
      </p:sp>
      <p:sp>
        <p:nvSpPr>
          <p:cNvPr id="3" name="Content Placeholder 2"/>
          <p:cNvSpPr>
            <a:spLocks noGrp="1"/>
          </p:cNvSpPr>
          <p:nvPr>
            <p:ph idx="1"/>
          </p:nvPr>
        </p:nvSpPr>
        <p:spPr/>
        <p:txBody>
          <a:bodyPr/>
          <a:lstStyle/>
          <a:p>
            <a:endParaRPr/>
          </a:p>
          <a:p>
            <a:pPr>
              <a:defRPr sz="2000"/>
            </a:pPr>
            <a:r>
              <a:t>1. When would you prefer PR AUC over ROC AUC and why?</a:t>
            </a:r>
          </a:p>
          <a:p>
            <a:pPr>
              <a:defRPr sz="2000"/>
            </a:pPr>
            <a:r>
              <a:t>2. Outline a test to compare two classifiers’ F1 scores.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Entropy &amp; Information Gain → Decision Trees (MCQs)</a:t>
            </a:r>
          </a:p>
        </p:txBody>
      </p:sp>
      <p:sp>
        <p:nvSpPr>
          <p:cNvPr id="3" name="Content Placeholder 2"/>
          <p:cNvSpPr>
            <a:spLocks noGrp="1"/>
          </p:cNvSpPr>
          <p:nvPr>
            <p:ph idx="1"/>
          </p:nvPr>
        </p:nvSpPr>
        <p:spPr/>
        <p:txBody>
          <a:bodyPr/>
          <a:lstStyle/>
          <a:p>
            <a:endParaRPr/>
          </a:p>
          <a:p>
            <a:pPr>
              <a:defRPr sz="2000"/>
            </a:pPr>
            <a:r>
              <a:t>1. Entropy is highest when:</a:t>
            </a:r>
          </a:p>
          <a:p>
            <a:pPr lvl="1">
              <a:defRPr sz="1800"/>
            </a:pPr>
            <a:r>
              <a:t>   (1) Classes are balanced</a:t>
            </a:r>
          </a:p>
          <a:p>
            <a:pPr lvl="1">
              <a:defRPr sz="1800"/>
            </a:pPr>
            <a:r>
              <a:t>   (2) One class dominates</a:t>
            </a:r>
          </a:p>
          <a:p>
            <a:pPr lvl="1">
              <a:defRPr sz="1800"/>
            </a:pPr>
            <a:r>
              <a:t>   (3) There are many features</a:t>
            </a:r>
          </a:p>
          <a:p>
            <a:pPr lvl="1">
              <a:defRPr sz="1800"/>
            </a:pPr>
            <a:r>
              <a:t>   (4) Tree depth is large</a:t>
            </a:r>
          </a:p>
          <a:p>
            <a:pPr>
              <a:defRPr sz="2000"/>
            </a:pPr>
            <a:r>
              <a:t>2. Information gain chooses the split that:</a:t>
            </a:r>
          </a:p>
          <a:p>
            <a:pPr lvl="1">
              <a:defRPr sz="1800"/>
            </a:pPr>
            <a:r>
              <a:t>   (1) Maximizes child entropy</a:t>
            </a:r>
          </a:p>
          <a:p>
            <a:pPr lvl="1">
              <a:defRPr sz="1800"/>
            </a:pPr>
            <a:r>
              <a:t>   (2) Minimizes parent entropy</a:t>
            </a:r>
          </a:p>
          <a:p>
            <a:pPr lvl="1">
              <a:defRPr sz="1800"/>
            </a:pPr>
            <a:r>
              <a:t>   (3) Maximizes entropy reduction</a:t>
            </a:r>
          </a:p>
          <a:p>
            <a:pPr lvl="1">
              <a:defRPr sz="1800"/>
            </a:pPr>
            <a:r>
              <a:t>   (4) Equalizes child counts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Entropy &amp; Information Gain → Decision Trees (Short Answer)</a:t>
            </a:r>
          </a:p>
        </p:txBody>
      </p:sp>
      <p:sp>
        <p:nvSpPr>
          <p:cNvPr id="3" name="Content Placeholder 2"/>
          <p:cNvSpPr>
            <a:spLocks noGrp="1"/>
          </p:cNvSpPr>
          <p:nvPr>
            <p:ph idx="1"/>
          </p:nvPr>
        </p:nvSpPr>
        <p:spPr/>
        <p:txBody>
          <a:bodyPr/>
          <a:lstStyle/>
          <a:p>
            <a:endParaRPr/>
          </a:p>
          <a:p>
            <a:pPr>
              <a:defRPr sz="2000"/>
            </a:pPr>
            <a:r>
              <a:t>1. Compute entropy for a node with 9 positive / 7 negative examples.</a:t>
            </a:r>
          </a:p>
          <a:p>
            <a:pPr>
              <a:defRPr sz="2000"/>
            </a:pPr>
            <a:r>
              <a:t>2. Name two reasons to prune or regularize a tree.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Ensembles (Bagging, Boosting, Stacking) (MCQs)</a:t>
            </a:r>
          </a:p>
        </p:txBody>
      </p:sp>
      <p:sp>
        <p:nvSpPr>
          <p:cNvPr id="3" name="Content Placeholder 2"/>
          <p:cNvSpPr>
            <a:spLocks noGrp="1"/>
          </p:cNvSpPr>
          <p:nvPr>
            <p:ph idx="1"/>
          </p:nvPr>
        </p:nvSpPr>
        <p:spPr/>
        <p:txBody>
          <a:bodyPr/>
          <a:lstStyle/>
          <a:p>
            <a:endParaRPr/>
          </a:p>
          <a:p>
            <a:pPr>
              <a:defRPr sz="2000"/>
            </a:pPr>
            <a:r>
              <a:t>1. Bagging primarily reduces:</a:t>
            </a:r>
          </a:p>
          <a:p>
            <a:pPr lvl="1">
              <a:defRPr sz="1800"/>
            </a:pPr>
            <a:r>
              <a:t>   (1) Bias</a:t>
            </a:r>
          </a:p>
          <a:p>
            <a:pPr lvl="1">
              <a:defRPr sz="1800"/>
            </a:pPr>
            <a:r>
              <a:t>   (2) Variance</a:t>
            </a:r>
          </a:p>
          <a:p>
            <a:pPr lvl="1">
              <a:defRPr sz="1800"/>
            </a:pPr>
            <a:r>
              <a:t>   (3) Both equally</a:t>
            </a:r>
          </a:p>
          <a:p>
            <a:pPr lvl="1">
              <a:defRPr sz="1800"/>
            </a:pPr>
            <a:r>
              <a:t>   (4) Neither</a:t>
            </a:r>
          </a:p>
          <a:p>
            <a:pPr>
              <a:defRPr sz="2000"/>
            </a:pPr>
            <a:r>
              <a:t>2. Boosting focuses on:</a:t>
            </a:r>
          </a:p>
          <a:p>
            <a:pPr lvl="1">
              <a:defRPr sz="1800"/>
            </a:pPr>
            <a:r>
              <a:t>   (1) Random subsets of features</a:t>
            </a:r>
          </a:p>
          <a:p>
            <a:pPr lvl="1">
              <a:defRPr sz="1800"/>
            </a:pPr>
            <a:r>
              <a:t>   (2) Misclassified examples sequentially</a:t>
            </a:r>
          </a:p>
          <a:p>
            <a:pPr lvl="1">
              <a:defRPr sz="1800"/>
            </a:pPr>
            <a:r>
              <a:t>   (3) Parameter averaging</a:t>
            </a:r>
          </a:p>
          <a:p>
            <a:pPr lvl="1">
              <a:defRPr sz="1800"/>
            </a:pPr>
            <a:r>
              <a:t>   (4) Feature selection only</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Ensembles (Bagging, Boosting, Stacking) (Short Answer)</a:t>
            </a:r>
          </a:p>
        </p:txBody>
      </p:sp>
      <p:sp>
        <p:nvSpPr>
          <p:cNvPr id="3" name="Content Placeholder 2"/>
          <p:cNvSpPr>
            <a:spLocks noGrp="1"/>
          </p:cNvSpPr>
          <p:nvPr>
            <p:ph idx="1"/>
          </p:nvPr>
        </p:nvSpPr>
        <p:spPr/>
        <p:txBody>
          <a:bodyPr/>
          <a:lstStyle/>
          <a:p>
            <a:endParaRPr/>
          </a:p>
          <a:p>
            <a:pPr>
              <a:defRPr sz="2000"/>
            </a:pPr>
            <a:r>
              <a:t>1. Give one scenario where Random Forest is a better baseline than a linear model.</a:t>
            </a:r>
          </a:p>
          <a:p>
            <a:pPr>
              <a:defRPr sz="2000"/>
            </a:pPr>
            <a:r>
              <a:t>2. What regularization/early stopping strategies would you use with boosting?</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Data Science Process &amp; Research Questions (MCQs)</a:t>
            </a:r>
          </a:p>
        </p:txBody>
      </p:sp>
      <p:sp>
        <p:nvSpPr>
          <p:cNvPr id="3" name="Content Placeholder 2"/>
          <p:cNvSpPr>
            <a:spLocks noGrp="1"/>
          </p:cNvSpPr>
          <p:nvPr>
            <p:ph idx="1"/>
          </p:nvPr>
        </p:nvSpPr>
        <p:spPr/>
        <p:txBody>
          <a:bodyPr/>
          <a:lstStyle/>
          <a:p>
            <a:endParaRPr/>
          </a:p>
          <a:p>
            <a:pPr>
              <a:defRPr sz="2000"/>
            </a:pPr>
            <a:r>
              <a:t>1. A good research question should be:</a:t>
            </a:r>
          </a:p>
          <a:p>
            <a:pPr lvl="1">
              <a:defRPr sz="1800"/>
            </a:pPr>
            <a:r>
              <a:t>   (1) Open‑ended &amp; broad</a:t>
            </a:r>
          </a:p>
          <a:p>
            <a:pPr lvl="1">
              <a:defRPr sz="1800"/>
            </a:pPr>
            <a:r>
              <a:t>   (2) Precise, falsifiable, and measurable</a:t>
            </a:r>
          </a:p>
          <a:p>
            <a:pPr lvl="1">
              <a:defRPr sz="1800"/>
            </a:pPr>
            <a:r>
              <a:t>   (3) Ambiguous to allow exploration</a:t>
            </a:r>
          </a:p>
          <a:p>
            <a:pPr lvl="1">
              <a:defRPr sz="1800"/>
            </a:pPr>
            <a:r>
              <a:t>   (4) Metric‑free</a:t>
            </a:r>
          </a:p>
          <a:p>
            <a:pPr>
              <a:defRPr sz="2000"/>
            </a:pPr>
            <a:r>
              <a:t>2. Best time to define success metrics:</a:t>
            </a:r>
          </a:p>
          <a:p>
            <a:pPr lvl="1">
              <a:defRPr sz="1800"/>
            </a:pPr>
            <a:r>
              <a:t>   (1) After seeing results</a:t>
            </a:r>
          </a:p>
          <a:p>
            <a:pPr lvl="1">
              <a:defRPr sz="1800"/>
            </a:pPr>
            <a:r>
              <a:t>   (2) At the beginning, with the question</a:t>
            </a:r>
          </a:p>
          <a:p>
            <a:pPr lvl="1">
              <a:defRPr sz="1800"/>
            </a:pPr>
            <a:r>
              <a:t>   (3) Only before deployment</a:t>
            </a:r>
          </a:p>
          <a:p>
            <a:pPr lvl="1">
              <a:defRPr sz="1800"/>
            </a:pPr>
            <a:r>
              <a:t>   (4) Never</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Exercises — Data Science Process &amp; Research Questions (Short Answer)</a:t>
            </a:r>
          </a:p>
        </p:txBody>
      </p:sp>
      <p:sp>
        <p:nvSpPr>
          <p:cNvPr id="3" name="Content Placeholder 2"/>
          <p:cNvSpPr>
            <a:spLocks noGrp="1"/>
          </p:cNvSpPr>
          <p:nvPr>
            <p:ph idx="1"/>
          </p:nvPr>
        </p:nvSpPr>
        <p:spPr/>
        <p:txBody>
          <a:bodyPr/>
          <a:lstStyle/>
          <a:p>
            <a:endParaRPr/>
          </a:p>
          <a:p>
            <a:pPr>
              <a:defRPr sz="2000"/>
            </a:pPr>
            <a:r>
              <a:t>1. Rewrite a vague business ask into a testable ML question.</a:t>
            </a:r>
          </a:p>
          <a:p>
            <a:pPr>
              <a:defRPr sz="2000"/>
            </a:pPr>
            <a:r>
              <a:t>2. Identify predictors and response for your re‑written question.</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EdStudPres">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9000B0E-F247-42DE-B4C8-953FA55828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10279</Words>
  <Application>Microsoft Macintosh PowerPoint</Application>
  <PresentationFormat>On-screen Show (4:3)</PresentationFormat>
  <Paragraphs>1077</Paragraphs>
  <Slides>114</Slides>
  <Notes>101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114</vt:i4>
      </vt:variant>
    </vt:vector>
  </HeadingPairs>
  <TitlesOfParts>
    <vt:vector size="119" baseType="lpstr">
      <vt:lpstr>Calibri</vt:lpstr>
      <vt:lpstr>Tw Cen MT</vt:lpstr>
      <vt:lpstr>Wingdings</vt:lpstr>
      <vt:lpstr>Wingdings 2</vt:lpstr>
      <vt:lpstr>EdStudPres</vt:lpstr>
      <vt:lpstr>Essential computational thinking: Chapter 10</vt:lpstr>
      <vt:lpstr>Chapter10</vt:lpstr>
      <vt:lpstr>Example – Movie Night Prediction</vt:lpstr>
      <vt:lpstr>Why Machine Learning?</vt:lpstr>
      <vt:lpstr>ML vs Traditional Programming</vt:lpstr>
      <vt:lpstr>The Core ML Framework</vt:lpstr>
      <vt:lpstr>What is ML?</vt:lpstr>
      <vt:lpstr>Supervised Learning in a Nutshell</vt:lpstr>
      <vt:lpstr>From Boundary to Model → Prediction</vt:lpstr>
      <vt:lpstr>ML vs. Traditional Programming</vt:lpstr>
      <vt:lpstr>PAUSE</vt:lpstr>
      <vt:lpstr>Lecture Outline</vt:lpstr>
      <vt:lpstr>What is ML? (Mitchell + Turing)</vt:lpstr>
      <vt:lpstr>Why ML (vs. hand‑crafted rules)</vt:lpstr>
      <vt:lpstr>Elements of ML: Tasks (8 common questions)</vt:lpstr>
      <vt:lpstr>Elements of ML: Models &amp; Learning Styles</vt:lpstr>
      <vt:lpstr>Supervised Learning in a Nutshell</vt:lpstr>
      <vt:lpstr>Workflow: Train/Validate/Test</vt:lpstr>
      <vt:lpstr>Evaluation &amp; Hypothesis Testing (preview)</vt:lpstr>
      <vt:lpstr>Confusion Tables &amp; Statistics</vt:lpstr>
      <vt:lpstr>Entropy &amp; Information Gain → Decision Trees</vt:lpstr>
      <vt:lpstr>Decision Tree Example (with entropies)</vt:lpstr>
      <vt:lpstr>Ensembles (Bagging, Boosting, Stacking)</vt:lpstr>
      <vt:lpstr>Data Science Process &amp; Research Questions</vt:lpstr>
      <vt:lpstr>Figure: Selecting a ML Algorithm (flowchart) — Concepts</vt:lpstr>
      <vt:lpstr>Figure: Selecting a ML Algorithm (flowchart) — Instructor Walkthrough</vt:lpstr>
      <vt:lpstr>Figure: General Supervised Learning Model — Concepts</vt:lpstr>
      <vt:lpstr>Figure: General Supervised Learning Model — Instructor Walkthrough</vt:lpstr>
      <vt:lpstr>Figure: Supervised Learning Dataflow Overview — Concepts</vt:lpstr>
      <vt:lpstr>Figure: Supervised Learning Dataflow Overview — Instructor Walkthrough</vt:lpstr>
      <vt:lpstr>Figure: Data Science Flowchart — Concepts</vt:lpstr>
      <vt:lpstr>Figure: Data Science Flowchart — Instructor Walkthrough</vt:lpstr>
      <vt:lpstr>Figure: Data Science Process — Concepts</vt:lpstr>
      <vt:lpstr>Figure: Data Science Process — Instructor Walkthrough</vt:lpstr>
      <vt:lpstr>Figure: Eight Common ML Approaches — Concepts</vt:lpstr>
      <vt:lpstr>Figure: Eight Common ML Approaches — Instructor Walkthrough</vt:lpstr>
      <vt:lpstr>Figure: Drafting ML Research Questions — Concepts</vt:lpstr>
      <vt:lpstr>Figure: Drafting ML Research Questions — Instructor Walkthrough</vt:lpstr>
      <vt:lpstr>Figure: Confusion Table Statistics — Concepts</vt:lpstr>
      <vt:lpstr>Figure: Confusion Table Statistics — Instructor Walkthrough</vt:lpstr>
      <vt:lpstr>Figure: Ensemble Methods (Stack/Bag/Boost) — Concepts</vt:lpstr>
      <vt:lpstr>Figure: Ensemble Methods (Stack/Bag/Boost) — Instructor Walkthrough</vt:lpstr>
      <vt:lpstr>Ensemble Method: Stacking</vt:lpstr>
      <vt:lpstr>Ensemble Method: Bagging </vt:lpstr>
      <vt:lpstr>Ensemble Method: Boosting</vt:lpstr>
      <vt:lpstr>Recap &amp; Discussion</vt:lpstr>
      <vt:lpstr>Addendum Figure 1 (from page 1)</vt:lpstr>
      <vt:lpstr>Addendum Figure 1 — Walkthrough &amp; Discussion</vt:lpstr>
      <vt:lpstr>Addendum Figure 2 (from page 2)</vt:lpstr>
      <vt:lpstr>Addendum Figure 2 — Walkthrough &amp; Discussion</vt:lpstr>
      <vt:lpstr>Addendum Figure 3 (from page 2)</vt:lpstr>
      <vt:lpstr>Addendum Figure 3 — Walkthrough &amp; Discussion</vt:lpstr>
      <vt:lpstr>Addendum Figure 4 (from page 3)</vt:lpstr>
      <vt:lpstr>Addendum Figure 4 — Walkthrough &amp; Discussion</vt:lpstr>
      <vt:lpstr>Addendum Figure 5 (from page 4)</vt:lpstr>
      <vt:lpstr>Addendum Figure 5 — Walkthrough &amp; Discussion</vt:lpstr>
      <vt:lpstr>Addendum Figure 6 (from page 4)</vt:lpstr>
      <vt:lpstr>Addendum Figure 6 — Walkthrough &amp; Discussion</vt:lpstr>
      <vt:lpstr>Addendum Figure 7 (from page 5)</vt:lpstr>
      <vt:lpstr>Addendum Figure 7 — Walkthrough &amp; Discussion</vt:lpstr>
      <vt:lpstr>Addendum Figure 8 (from page 5)</vt:lpstr>
      <vt:lpstr>Addendum Figure 8 — Walkthrough &amp; Discussion</vt:lpstr>
      <vt:lpstr>Addendum Figure 9 (from page 6)</vt:lpstr>
      <vt:lpstr>Addendum Figure 9 — Walkthrough &amp; Discussion</vt:lpstr>
      <vt:lpstr>Addendum Figure 10 (from page 6)</vt:lpstr>
      <vt:lpstr>Addendum Figure 10 — Walkthrough &amp; Discussion</vt:lpstr>
      <vt:lpstr>Addendum Figure 11 (from page 6)</vt:lpstr>
      <vt:lpstr>Addendum Figure 11 — Walkthrough &amp; Discussion</vt:lpstr>
      <vt:lpstr>Addendum Figure 12 (from page 7)</vt:lpstr>
      <vt:lpstr>Addendum Figure 12 — Walkthrough &amp; Discussion</vt:lpstr>
      <vt:lpstr>Addendum Figure 13 (from page 7)</vt:lpstr>
      <vt:lpstr>Addendum Figure 13 — Walkthrough &amp; Discussion</vt:lpstr>
      <vt:lpstr>Addendum Figure 14 (from page 7)</vt:lpstr>
      <vt:lpstr>Addendum Figure 14 — Walkthrough &amp; Discussion</vt:lpstr>
      <vt:lpstr>Addendum Figure 15 (from page 8)</vt:lpstr>
      <vt:lpstr>Addendum Figure 15 — Walkthrough &amp; Discussion</vt:lpstr>
      <vt:lpstr>Addendum Figure 16 (from page 8)</vt:lpstr>
      <vt:lpstr>Addendum Figure 16 — Walkthrough &amp; Discussion</vt:lpstr>
      <vt:lpstr>Addendum Figure 17 (from page 8)</vt:lpstr>
      <vt:lpstr>Addendum Figure 17 — Walkthrough &amp; Discussion</vt:lpstr>
      <vt:lpstr>Addendum Figure 18 (from page 9)</vt:lpstr>
      <vt:lpstr>Addendum Figure 18 — Walkthrough &amp; Discussion</vt:lpstr>
      <vt:lpstr>Addendum Figure 19 (from page 9)</vt:lpstr>
      <vt:lpstr>Addendum Figure 19 — Walkthrough &amp; Discussion</vt:lpstr>
      <vt:lpstr>Addendum Figure 20 (from page 10)</vt:lpstr>
      <vt:lpstr>Addendum Figure 20 — Walkthrough &amp; Discussion</vt:lpstr>
      <vt:lpstr>Addendum Figure 21 (from page 11)</vt:lpstr>
      <vt:lpstr>Addendum Figure 21 — Walkthrough &amp; Discussion</vt:lpstr>
      <vt:lpstr>Addendum Figure 22 (from page 11)</vt:lpstr>
      <vt:lpstr>Addendum Figure 22 — Walkthrough &amp; Discussion</vt:lpstr>
      <vt:lpstr>Addendum Figure 23 (from page 12)</vt:lpstr>
      <vt:lpstr>Addendum Figure 23 — Walkthrough &amp; Discussion</vt:lpstr>
      <vt:lpstr>Addendum Figure 24 (from page 13)</vt:lpstr>
      <vt:lpstr>Addendum Figure 24 — Walkthrough &amp; Discussion</vt:lpstr>
      <vt:lpstr>Addendum Figure 25 (from page 13)</vt:lpstr>
      <vt:lpstr>Addendum Figure 25 — Walkthrough &amp; Discussion</vt:lpstr>
      <vt:lpstr>Addendum Figure 26 (from page 14)</vt:lpstr>
      <vt:lpstr>Addendum Figure 26 — Walkthrough &amp; Discussion</vt:lpstr>
      <vt:lpstr>Addendum Figure 27 (from page 14)</vt:lpstr>
      <vt:lpstr>Addendum Figure 27 — Walkthrough &amp; Discussion</vt:lpstr>
      <vt:lpstr>Exercises — What is ML? (Mitchell + Turing) (MCQs)</vt:lpstr>
      <vt:lpstr>Exercises — What is ML? (Mitchell + Turing) (Short Answer)</vt:lpstr>
      <vt:lpstr>Exercises — Supervised Learning in a Nutshell (MCQs)</vt:lpstr>
      <vt:lpstr>Exercises — Supervised Learning in a Nutshell (Short Answer)</vt:lpstr>
      <vt:lpstr>Exercises — Workflow: Train/Validate/Test (MCQs)</vt:lpstr>
      <vt:lpstr>Exercises — Workflow: Train/Validate/Test (Short Answer)</vt:lpstr>
      <vt:lpstr>Exercises — Evaluation &amp; Hypothesis Testing (preview) (MCQs)</vt:lpstr>
      <vt:lpstr>Exercises — Evaluation &amp; Hypothesis Testing (preview) (Short Answer)</vt:lpstr>
      <vt:lpstr>Exercises — Entropy &amp; Information Gain → Decision Trees (MCQs)</vt:lpstr>
      <vt:lpstr>Exercises — Entropy &amp; Information Gain → Decision Trees (Short Answer)</vt:lpstr>
      <vt:lpstr>Exercises — Ensembles (Bagging, Boosting, Stacking) (MCQs)</vt:lpstr>
      <vt:lpstr>Exercises — Ensembles (Bagging, Boosting, Stacking) (Short Answer)</vt:lpstr>
      <vt:lpstr>Exercises — Data Science Process &amp; Research Questions (MCQs)</vt:lpstr>
      <vt:lpstr>Exercises — Data Science Process &amp; Research Questions (Short Answer)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Ricky Sethi</dc:creator>
  <cp:lastModifiedBy/>
  <cp:revision>1</cp:revision>
  <dcterms:created xsi:type="dcterms:W3CDTF">2020-10-29T17:24:09Z</dcterms:created>
  <dcterms:modified xsi:type="dcterms:W3CDTF">2025-11-16T21:03:34Z</dcterms:modified>
</cp:coreProperties>
</file>